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258" r:id="rId4"/>
    <p:sldId id="266" r:id="rId5"/>
    <p:sldId id="259" r:id="rId6"/>
    <p:sldId id="268" r:id="rId7"/>
    <p:sldId id="262" r:id="rId8"/>
    <p:sldId id="269" r:id="rId9"/>
    <p:sldId id="267" r:id="rId10"/>
    <p:sldId id="260" r:id="rId11"/>
    <p:sldId id="270" r:id="rId12"/>
    <p:sldId id="271" r:id="rId13"/>
    <p:sldId id="276" r:id="rId14"/>
    <p:sldId id="277" r:id="rId15"/>
    <p:sldId id="278" r:id="rId16"/>
    <p:sldId id="279" r:id="rId17"/>
    <p:sldId id="280" r:id="rId18"/>
    <p:sldId id="263" r:id="rId19"/>
    <p:sldId id="281"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0B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0"/>
    <p:restoredTop sz="79090"/>
  </p:normalViewPr>
  <p:slideViewPr>
    <p:cSldViewPr snapToGrid="0">
      <p:cViewPr>
        <p:scale>
          <a:sx n="95" d="100"/>
          <a:sy n="95" d="100"/>
        </p:scale>
        <p:origin x="672"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2869F-9DAE-E840-9653-9F07B9CBDCF8}" type="datetimeFigureOut">
              <a:rPr lang="en-US" smtClean="0"/>
              <a:t>3/25/25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93C34-EF29-E942-83D7-7AD25A761AEB}" type="slidenum">
              <a:rPr lang="en-US" smtClean="0"/>
              <a:t>‹#›</a:t>
            </a:fld>
            <a:endParaRPr lang="en-US"/>
          </a:p>
        </p:txBody>
      </p:sp>
    </p:spTree>
    <p:extLst>
      <p:ext uri="{BB962C8B-B14F-4D97-AF65-F5344CB8AC3E}">
        <p14:creationId xmlns:p14="http://schemas.microsoft.com/office/powerpoint/2010/main" val="411444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Portland Python User Group!</a:t>
            </a:r>
          </a:p>
        </p:txBody>
      </p:sp>
      <p:sp>
        <p:nvSpPr>
          <p:cNvPr id="4" name="Slide Number Placeholder 3"/>
          <p:cNvSpPr>
            <a:spLocks noGrp="1"/>
          </p:cNvSpPr>
          <p:nvPr>
            <p:ph type="sldNum" sz="quarter" idx="5"/>
          </p:nvPr>
        </p:nvSpPr>
        <p:spPr/>
        <p:txBody>
          <a:bodyPr/>
          <a:lstStyle/>
          <a:p>
            <a:fld id="{7C693C34-EF29-E942-83D7-7AD25A761AEB}" type="slidenum">
              <a:rPr lang="en-US" smtClean="0"/>
              <a:t>1</a:t>
            </a:fld>
            <a:endParaRPr lang="en-US"/>
          </a:p>
        </p:txBody>
      </p:sp>
    </p:spTree>
    <p:extLst>
      <p:ext uri="{BB962C8B-B14F-4D97-AF65-F5344CB8AC3E}">
        <p14:creationId xmlns:p14="http://schemas.microsoft.com/office/powerpoint/2010/main" val="165994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t>
            </a:r>
            <a:r>
              <a:rPr lang="en-US" dirty="0" err="1"/>
              <a:t>st.form</a:t>
            </a:r>
            <a:r>
              <a:rPr lang="en-US" dirty="0"/>
              <a:t>('</a:t>
            </a:r>
            <a:r>
              <a:rPr lang="en-US" dirty="0" err="1"/>
              <a:t>my_form</a:t>
            </a:r>
            <a:r>
              <a:rPr lang="en-US" dirty="0"/>
              <a:t>') creates a form container named </a:t>
            </a:r>
            <a:r>
              <a:rPr lang="en-US" dirty="0" err="1"/>
              <a:t>my_form</a:t>
            </a:r>
            <a:r>
              <a:rPr lang="en-US" dirty="0"/>
              <a:t>.</a:t>
            </a:r>
          </a:p>
          <a:p>
            <a:r>
              <a:rPr lang="en-US" dirty="0"/>
              <a:t>- text = </a:t>
            </a:r>
            <a:r>
              <a:rPr lang="en-US" dirty="0" err="1"/>
              <a:t>st.text_area</a:t>
            </a:r>
            <a:r>
              <a:rPr lang="en-US" dirty="0"/>
              <a:t>('Enter text:', '') adds a text area input widget within the form for the user to enter text.</a:t>
            </a:r>
          </a:p>
          <a:p>
            <a:r>
              <a:rPr lang="en-US" dirty="0"/>
              <a:t>- submitted = </a:t>
            </a:r>
            <a:r>
              <a:rPr lang="en-US" dirty="0" err="1"/>
              <a:t>st.form_submit_button</a:t>
            </a:r>
            <a:r>
              <a:rPr lang="en-US" dirty="0"/>
              <a:t>('Submit') adds a submit button to the form.</a:t>
            </a:r>
          </a:p>
          <a:p>
            <a:r>
              <a:rPr lang="en-US" dirty="0"/>
              <a:t>- if not </a:t>
            </a:r>
            <a:r>
              <a:rPr lang="en-US" dirty="0" err="1"/>
              <a:t>openai_api_key.startswith</a:t>
            </a:r>
            <a:r>
              <a:rPr lang="en-US" dirty="0"/>
              <a:t>('</a:t>
            </a:r>
            <a:r>
              <a:rPr lang="en-US" dirty="0" err="1"/>
              <a:t>sk</a:t>
            </a:r>
            <a:r>
              <a:rPr lang="en-US" dirty="0"/>
              <a:t>-') checks if the entered API key does not start with </a:t>
            </a:r>
            <a:r>
              <a:rPr lang="en-US" dirty="0" err="1"/>
              <a:t>sk</a:t>
            </a:r>
            <a:r>
              <a:rPr lang="en-US" dirty="0"/>
              <a:t>-.</a:t>
            </a:r>
          </a:p>
          <a:p>
            <a:r>
              <a:rPr lang="en-US" dirty="0"/>
              <a:t>- </a:t>
            </a:r>
            <a:r>
              <a:rPr lang="en-US" dirty="0" err="1"/>
              <a:t>st.warning</a:t>
            </a:r>
            <a:r>
              <a:rPr lang="en-US" dirty="0"/>
              <a:t>('Please enter your OpenAI API key!', icon='⚠') displays a warning message if the API key is invalid.</a:t>
            </a:r>
          </a:p>
          <a:p>
            <a:r>
              <a:rPr lang="en-US" dirty="0"/>
              <a:t>- if submitted and </a:t>
            </a:r>
            <a:r>
              <a:rPr lang="en-US" dirty="0" err="1"/>
              <a:t>openai_api_key.startswith</a:t>
            </a:r>
            <a:r>
              <a:rPr lang="en-US" dirty="0"/>
              <a:t>('</a:t>
            </a:r>
            <a:r>
              <a:rPr lang="en-US" dirty="0" err="1"/>
              <a:t>sk</a:t>
            </a:r>
            <a:r>
              <a:rPr lang="en-US" dirty="0"/>
              <a:t>-') checks if the form is submitted and the API key is valid.</a:t>
            </a:r>
          </a:p>
          <a:p>
            <a:r>
              <a:rPr lang="en-US" dirty="0"/>
              <a:t>- </a:t>
            </a:r>
            <a:r>
              <a:rPr lang="en-US" dirty="0" err="1"/>
              <a:t>generate_response</a:t>
            </a:r>
            <a:r>
              <a:rPr lang="en-US" dirty="0"/>
              <a:t>(text) calls the </a:t>
            </a:r>
            <a:r>
              <a:rPr lang="en-US" dirty="0" err="1"/>
              <a:t>generate_response</a:t>
            </a:r>
            <a:r>
              <a:rPr lang="en-US" dirty="0"/>
              <a:t> function with the entered text to generate and display the response.</a:t>
            </a:r>
          </a:p>
        </p:txBody>
      </p:sp>
      <p:sp>
        <p:nvSpPr>
          <p:cNvPr id="4" name="Slide Number Placeholder 3"/>
          <p:cNvSpPr>
            <a:spLocks noGrp="1"/>
          </p:cNvSpPr>
          <p:nvPr>
            <p:ph type="sldNum" sz="quarter" idx="5"/>
          </p:nvPr>
        </p:nvSpPr>
        <p:spPr/>
        <p:txBody>
          <a:bodyPr/>
          <a:lstStyle/>
          <a:p>
            <a:fld id="{7C693C34-EF29-E942-83D7-7AD25A761AEB}" type="slidenum">
              <a:rPr lang="en-US" smtClean="0"/>
              <a:t>16</a:t>
            </a:fld>
            <a:endParaRPr lang="en-US"/>
          </a:p>
        </p:txBody>
      </p:sp>
    </p:spTree>
    <p:extLst>
      <p:ext uri="{BB962C8B-B14F-4D97-AF65-F5344CB8AC3E}">
        <p14:creationId xmlns:p14="http://schemas.microsoft.com/office/powerpoint/2010/main" val="325000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F92BA-26B2-B73C-4D54-34B9FB932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D95D8-C30A-713E-03B1-B0D47F3CC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131BD-57C2-4787-F30B-2575AED6EA8E}"/>
              </a:ext>
            </a:extLst>
          </p:cNvPr>
          <p:cNvSpPr>
            <a:spLocks noGrp="1"/>
          </p:cNvSpPr>
          <p:nvPr>
            <p:ph type="body" idx="1"/>
          </p:nvPr>
        </p:nvSpPr>
        <p:spPr/>
        <p:txBody>
          <a:bodyPr/>
          <a:lstStyle/>
          <a:p>
            <a:r>
              <a:rPr lang="en-US" dirty="0"/>
              <a:t>We now have the entire code completed!</a:t>
            </a:r>
          </a:p>
        </p:txBody>
      </p:sp>
      <p:sp>
        <p:nvSpPr>
          <p:cNvPr id="4" name="Slide Number Placeholder 3">
            <a:extLst>
              <a:ext uri="{FF2B5EF4-FFF2-40B4-BE49-F238E27FC236}">
                <a16:creationId xmlns:a16="http://schemas.microsoft.com/office/drawing/2014/main" id="{D8B506F4-BB03-C25D-28BE-441F3DEF2997}"/>
              </a:ext>
            </a:extLst>
          </p:cNvPr>
          <p:cNvSpPr>
            <a:spLocks noGrp="1"/>
          </p:cNvSpPr>
          <p:nvPr>
            <p:ph type="sldNum" sz="quarter" idx="5"/>
          </p:nvPr>
        </p:nvSpPr>
        <p:spPr/>
        <p:txBody>
          <a:bodyPr/>
          <a:lstStyle/>
          <a:p>
            <a:fld id="{7C693C34-EF29-E942-83D7-7AD25A761AEB}" type="slidenum">
              <a:rPr lang="en-US" smtClean="0"/>
              <a:t>17</a:t>
            </a:fld>
            <a:endParaRPr lang="en-US"/>
          </a:p>
        </p:txBody>
      </p:sp>
    </p:spTree>
    <p:extLst>
      <p:ext uri="{BB962C8B-B14F-4D97-AF65-F5344CB8AC3E}">
        <p14:creationId xmlns:p14="http://schemas.microsoft.com/office/powerpoint/2010/main" val="228784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application is ready; we need to execute the application script using the appropriate command for the framework we're using.</a:t>
            </a:r>
          </a:p>
        </p:txBody>
      </p:sp>
      <p:sp>
        <p:nvSpPr>
          <p:cNvPr id="4" name="Slide Number Placeholder 3"/>
          <p:cNvSpPr>
            <a:spLocks noGrp="1"/>
          </p:cNvSpPr>
          <p:nvPr>
            <p:ph type="sldNum" sz="quarter" idx="5"/>
          </p:nvPr>
        </p:nvSpPr>
        <p:spPr/>
        <p:txBody>
          <a:bodyPr/>
          <a:lstStyle/>
          <a:p>
            <a:fld id="{7C693C34-EF29-E942-83D7-7AD25A761AEB}" type="slidenum">
              <a:rPr lang="en-US" smtClean="0"/>
              <a:t>18</a:t>
            </a:fld>
            <a:endParaRPr lang="en-US"/>
          </a:p>
        </p:txBody>
      </p:sp>
    </p:spTree>
    <p:extLst>
      <p:ext uri="{BB962C8B-B14F-4D97-AF65-F5344CB8AC3E}">
        <p14:creationId xmlns:p14="http://schemas.microsoft.com/office/powerpoint/2010/main" val="2577567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 running this code using </a:t>
            </a:r>
            <a:r>
              <a:rPr lang="en-US" dirty="0" err="1"/>
              <a:t>streamlit</a:t>
            </a:r>
            <a:r>
              <a:rPr lang="en-US" dirty="0"/>
              <a:t> run [</a:t>
            </a:r>
            <a:r>
              <a:rPr lang="en-US" dirty="0" err="1"/>
              <a:t>nameOfApp</a:t>
            </a:r>
            <a:r>
              <a:rPr lang="en-US" dirty="0"/>
              <a:t>].</a:t>
            </a:r>
            <a:r>
              <a:rPr lang="en-US" dirty="0" err="1"/>
              <a:t>py</a:t>
            </a:r>
            <a:r>
              <a:rPr lang="en-US" dirty="0"/>
              <a:t>, you create an interactive web application where users can enter prompts and receive LLM-generated text responses.</a:t>
            </a:r>
          </a:p>
          <a:p>
            <a:endParaRPr lang="en-US" dirty="0"/>
          </a:p>
          <a:p>
            <a:r>
              <a:rPr lang="en-US" dirty="0"/>
              <a:t>- When you execute </a:t>
            </a:r>
            <a:r>
              <a:rPr lang="en-US" dirty="0" err="1"/>
              <a:t>streamlit</a:t>
            </a:r>
            <a:r>
              <a:rPr lang="en-US" dirty="0"/>
              <a:t> run [</a:t>
            </a:r>
            <a:r>
              <a:rPr lang="en-US" dirty="0" err="1"/>
              <a:t>nameOfApp</a:t>
            </a:r>
            <a:r>
              <a:rPr lang="en-US" dirty="0"/>
              <a:t>].</a:t>
            </a:r>
            <a:r>
              <a:rPr lang="en-US" dirty="0" err="1"/>
              <a:t>py</a:t>
            </a:r>
            <a:r>
              <a:rPr lang="en-US" dirty="0"/>
              <a:t>, the following happens:</a:t>
            </a:r>
          </a:p>
          <a:p>
            <a:endParaRPr lang="en-US" dirty="0"/>
          </a:p>
          <a:p>
            <a:r>
              <a:rPr lang="en-US" dirty="0"/>
              <a:t>1. </a:t>
            </a:r>
            <a:r>
              <a:rPr lang="en-US" dirty="0" err="1"/>
              <a:t>Streamlit</a:t>
            </a:r>
            <a:r>
              <a:rPr lang="en-US" dirty="0"/>
              <a:t> server starts: </a:t>
            </a:r>
            <a:r>
              <a:rPr lang="en-US" dirty="0" err="1"/>
              <a:t>Streamlit</a:t>
            </a:r>
            <a:r>
              <a:rPr lang="en-US" dirty="0"/>
              <a:t> starts a local web server on your machine, typically accessible at `http://localhost:8501` by default.</a:t>
            </a:r>
          </a:p>
          <a:p>
            <a:r>
              <a:rPr lang="en-US" dirty="0"/>
              <a:t>2. Code execution: </a:t>
            </a:r>
            <a:r>
              <a:rPr lang="en-US" dirty="0" err="1"/>
              <a:t>Streamlit</a:t>
            </a:r>
            <a:r>
              <a:rPr lang="en-US" dirty="0"/>
              <a:t> reads and executes the code in `</a:t>
            </a:r>
            <a:r>
              <a:rPr lang="en-US" dirty="0" err="1"/>
              <a:t>app.py</a:t>
            </a:r>
            <a:r>
              <a:rPr lang="en-US" dirty="0"/>
              <a:t>,` rendering the app as defined in the script.</a:t>
            </a:r>
          </a:p>
          <a:p>
            <a:r>
              <a:rPr lang="en-US" dirty="0"/>
              <a:t>3. Web interface: Your web browser automatically opens (or you can manually navigate) to the URL provided by </a:t>
            </a:r>
            <a:r>
              <a:rPr lang="en-US" dirty="0" err="1"/>
              <a:t>Streamlit</a:t>
            </a:r>
            <a:r>
              <a:rPr lang="en-US" dirty="0"/>
              <a:t> (usually http://localhost:8501), where you can interact with your LLM app.</a:t>
            </a:r>
          </a:p>
        </p:txBody>
      </p:sp>
      <p:sp>
        <p:nvSpPr>
          <p:cNvPr id="4" name="Slide Number Placeholder 3"/>
          <p:cNvSpPr>
            <a:spLocks noGrp="1"/>
          </p:cNvSpPr>
          <p:nvPr>
            <p:ph type="sldNum" sz="quarter" idx="5"/>
          </p:nvPr>
        </p:nvSpPr>
        <p:spPr/>
        <p:txBody>
          <a:bodyPr/>
          <a:lstStyle/>
          <a:p>
            <a:fld id="{7C693C34-EF29-E942-83D7-7AD25A761AEB}" type="slidenum">
              <a:rPr lang="en-US" smtClean="0"/>
              <a:t>19</a:t>
            </a:fld>
            <a:endParaRPr lang="en-US"/>
          </a:p>
        </p:txBody>
      </p:sp>
    </p:spTree>
    <p:extLst>
      <p:ext uri="{BB962C8B-B14F-4D97-AF65-F5344CB8AC3E}">
        <p14:creationId xmlns:p14="http://schemas.microsoft.com/office/powerpoint/2010/main" val="189568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first off take a moment to thank everyone here for attending.</a:t>
            </a:r>
          </a:p>
          <a:p>
            <a:r>
              <a:rPr lang="en-US" dirty="0"/>
              <a:t>I appreciate everyone for taking time out of their busy day to participate!</a:t>
            </a:r>
          </a:p>
          <a:p>
            <a:r>
              <a:rPr lang="en-US" dirty="0"/>
              <a:t>It is with gratitude that I share this presentation with you all &lt;3.</a:t>
            </a:r>
          </a:p>
        </p:txBody>
      </p:sp>
      <p:sp>
        <p:nvSpPr>
          <p:cNvPr id="4" name="Slide Number Placeholder 3"/>
          <p:cNvSpPr>
            <a:spLocks noGrp="1"/>
          </p:cNvSpPr>
          <p:nvPr>
            <p:ph type="sldNum" sz="quarter" idx="5"/>
          </p:nvPr>
        </p:nvSpPr>
        <p:spPr/>
        <p:txBody>
          <a:bodyPr/>
          <a:lstStyle/>
          <a:p>
            <a:fld id="{7C693C34-EF29-E942-83D7-7AD25A761AEB}" type="slidenum">
              <a:rPr lang="en-US" smtClean="0"/>
              <a:t>2</a:t>
            </a:fld>
            <a:endParaRPr lang="en-US"/>
          </a:p>
        </p:txBody>
      </p:sp>
    </p:spTree>
    <p:extLst>
      <p:ext uri="{BB962C8B-B14F-4D97-AF65-F5344CB8AC3E}">
        <p14:creationId xmlns:p14="http://schemas.microsoft.com/office/powerpoint/2010/main" val="29918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demo ready for action after this slide!</a:t>
            </a:r>
          </a:p>
        </p:txBody>
      </p:sp>
      <p:sp>
        <p:nvSpPr>
          <p:cNvPr id="4" name="Slide Number Placeholder 3"/>
          <p:cNvSpPr>
            <a:spLocks noGrp="1"/>
          </p:cNvSpPr>
          <p:nvPr>
            <p:ph type="sldNum" sz="quarter" idx="5"/>
          </p:nvPr>
        </p:nvSpPr>
        <p:spPr/>
        <p:txBody>
          <a:bodyPr/>
          <a:lstStyle/>
          <a:p>
            <a:fld id="{7C693C34-EF29-E942-83D7-7AD25A761AEB}" type="slidenum">
              <a:rPr lang="en-US" smtClean="0"/>
              <a:t>4</a:t>
            </a:fld>
            <a:endParaRPr lang="en-US"/>
          </a:p>
        </p:txBody>
      </p:sp>
    </p:spTree>
    <p:extLst>
      <p:ext uri="{BB962C8B-B14F-4D97-AF65-F5344CB8AC3E}">
        <p14:creationId xmlns:p14="http://schemas.microsoft.com/office/powerpoint/2010/main" val="2489784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93C34-EF29-E942-83D7-7AD25A761AEB}" type="slidenum">
              <a:rPr lang="en-US" smtClean="0"/>
              <a:t>5</a:t>
            </a:fld>
            <a:endParaRPr lang="en-US"/>
          </a:p>
        </p:txBody>
      </p:sp>
    </p:spTree>
    <p:extLst>
      <p:ext uri="{BB962C8B-B14F-4D97-AF65-F5344CB8AC3E}">
        <p14:creationId xmlns:p14="http://schemas.microsoft.com/office/powerpoint/2010/main" val="297247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93C34-EF29-E942-83D7-7AD25A761AEB}" type="slidenum">
              <a:rPr lang="en-US" smtClean="0"/>
              <a:t>6</a:t>
            </a:fld>
            <a:endParaRPr lang="en-US"/>
          </a:p>
        </p:txBody>
      </p:sp>
    </p:spTree>
    <p:extLst>
      <p:ext uri="{BB962C8B-B14F-4D97-AF65-F5344CB8AC3E}">
        <p14:creationId xmlns:p14="http://schemas.microsoft.com/office/powerpoint/2010/main" val="187696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951DC-A537-56DD-57EE-0D199103F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24CB22-1A2A-B742-6EFF-71E3B90A9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8501B8-120B-8909-95B9-12C41225A6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9A03D2-D3E2-C7CB-AC27-1BCCFC7858E7}"/>
              </a:ext>
            </a:extLst>
          </p:cNvPr>
          <p:cNvSpPr>
            <a:spLocks noGrp="1"/>
          </p:cNvSpPr>
          <p:nvPr>
            <p:ph type="sldNum" sz="quarter" idx="5"/>
          </p:nvPr>
        </p:nvSpPr>
        <p:spPr/>
        <p:txBody>
          <a:bodyPr/>
          <a:lstStyle/>
          <a:p>
            <a:fld id="{7C693C34-EF29-E942-83D7-7AD25A761AEB}" type="slidenum">
              <a:rPr lang="en-US" smtClean="0"/>
              <a:t>11</a:t>
            </a:fld>
            <a:endParaRPr lang="en-US"/>
          </a:p>
        </p:txBody>
      </p:sp>
    </p:spTree>
    <p:extLst>
      <p:ext uri="{BB962C8B-B14F-4D97-AF65-F5344CB8AC3E}">
        <p14:creationId xmlns:p14="http://schemas.microsoft.com/office/powerpoint/2010/main" val="459471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 Imports the </a:t>
            </a:r>
            <a:r>
              <a:rPr lang="en-US" dirty="0" err="1"/>
              <a:t>Streamlit</a:t>
            </a:r>
            <a:r>
              <a:rPr lang="en-US" dirty="0"/>
              <a:t> library, which is used to create interactive web applications.</a:t>
            </a:r>
          </a:p>
          <a:p>
            <a:r>
              <a:rPr lang="en-US" dirty="0"/>
              <a:t>- from </a:t>
            </a:r>
            <a:r>
              <a:rPr lang="en-US" dirty="0" err="1"/>
              <a:t>langchain.llms</a:t>
            </a:r>
            <a:r>
              <a:rPr lang="en-US" dirty="0"/>
              <a:t> import OpenAI imports the OpenAI class from the </a:t>
            </a:r>
            <a:r>
              <a:rPr lang="en-US" dirty="0" err="1"/>
              <a:t>langchain.llms</a:t>
            </a:r>
            <a:r>
              <a:rPr lang="en-US" dirty="0"/>
              <a:t> module, which is used to interact with OpenAI's language models.</a:t>
            </a:r>
          </a:p>
          <a:p>
            <a:endParaRPr lang="en-US" dirty="0"/>
          </a:p>
          <a:p>
            <a:r>
              <a:rPr lang="en-US" dirty="0" err="1"/>
              <a:t>Streamlit</a:t>
            </a:r>
            <a:r>
              <a:rPr lang="en-US" dirty="0"/>
              <a:t> – </a:t>
            </a:r>
            <a:r>
              <a:rPr lang="en-US" dirty="0" err="1"/>
              <a:t>Streamlit</a:t>
            </a:r>
            <a:r>
              <a:rPr lang="en-US" dirty="0"/>
              <a:t> helps turn your data scripts into shareable web apps in minutes. All in pure Python. No front‑end experience required.</a:t>
            </a:r>
          </a:p>
          <a:p>
            <a:r>
              <a:rPr lang="en-US" dirty="0" err="1"/>
              <a:t>Langchain</a:t>
            </a:r>
            <a:r>
              <a:rPr lang="en-US" dirty="0"/>
              <a:t> – </a:t>
            </a:r>
            <a:r>
              <a:rPr lang="en-US" dirty="0" err="1"/>
              <a:t>Langchain</a:t>
            </a:r>
            <a:r>
              <a:rPr lang="en-US" dirty="0"/>
              <a:t> is a framework designed to simplify the development of applications that leverage LLMs. It provides tools and utilities to manage and streamline the various aspects of working with LLMs, making building complex and robust applications easier.</a:t>
            </a:r>
          </a:p>
          <a:p>
            <a:r>
              <a:rPr lang="en-US" dirty="0"/>
              <a:t>OpenAI – OpenAI is a research organization and technology company that aims to ensure artificial general intelligence (AGI) benefits all of humanity.</a:t>
            </a:r>
          </a:p>
        </p:txBody>
      </p:sp>
      <p:sp>
        <p:nvSpPr>
          <p:cNvPr id="4" name="Slide Number Placeholder 3"/>
          <p:cNvSpPr>
            <a:spLocks noGrp="1"/>
          </p:cNvSpPr>
          <p:nvPr>
            <p:ph type="sldNum" sz="quarter" idx="5"/>
          </p:nvPr>
        </p:nvSpPr>
        <p:spPr/>
        <p:txBody>
          <a:bodyPr/>
          <a:lstStyle/>
          <a:p>
            <a:fld id="{7C693C34-EF29-E942-83D7-7AD25A761AEB}" type="slidenum">
              <a:rPr lang="en-US" smtClean="0"/>
              <a:t>12</a:t>
            </a:fld>
            <a:endParaRPr lang="en-US"/>
          </a:p>
        </p:txBody>
      </p:sp>
    </p:spTree>
    <p:extLst>
      <p:ext uri="{BB962C8B-B14F-4D97-AF65-F5344CB8AC3E}">
        <p14:creationId xmlns:p14="http://schemas.microsoft.com/office/powerpoint/2010/main" val="1350737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err="1"/>
              <a:t>openai_api_key</a:t>
            </a:r>
            <a:r>
              <a:rPr lang="en-US" dirty="0"/>
              <a:t> = </a:t>
            </a:r>
            <a:r>
              <a:rPr lang="en-US" dirty="0" err="1"/>
              <a:t>st.sidebar.text_input</a:t>
            </a:r>
            <a:r>
              <a:rPr lang="en-US" dirty="0"/>
              <a:t>('OpenAI API Key', type='password') creates a text input widget in the sidebar for the user to input their OpenAI API key.</a:t>
            </a:r>
          </a:p>
          <a:p>
            <a:pPr marL="171450" indent="-171450">
              <a:buFontTx/>
              <a:buChar char="-"/>
            </a:pPr>
            <a:r>
              <a:rPr lang="en-US" dirty="0"/>
              <a:t>The input type is set to 'password' to hide the entered text for security.</a:t>
            </a:r>
          </a:p>
        </p:txBody>
      </p:sp>
      <p:sp>
        <p:nvSpPr>
          <p:cNvPr id="4" name="Slide Number Placeholder 3"/>
          <p:cNvSpPr>
            <a:spLocks noGrp="1"/>
          </p:cNvSpPr>
          <p:nvPr>
            <p:ph type="sldNum" sz="quarter" idx="5"/>
          </p:nvPr>
        </p:nvSpPr>
        <p:spPr/>
        <p:txBody>
          <a:bodyPr/>
          <a:lstStyle/>
          <a:p>
            <a:fld id="{7C693C34-EF29-E942-83D7-7AD25A761AEB}" type="slidenum">
              <a:rPr lang="en-US" smtClean="0"/>
              <a:t>14</a:t>
            </a:fld>
            <a:endParaRPr lang="en-US"/>
          </a:p>
        </p:txBody>
      </p:sp>
    </p:spTree>
    <p:extLst>
      <p:ext uri="{BB962C8B-B14F-4D97-AF65-F5344CB8AC3E}">
        <p14:creationId xmlns:p14="http://schemas.microsoft.com/office/powerpoint/2010/main" val="129221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700"/>
              </a:lnSpc>
              <a:spcAft>
                <a:spcPts val="750"/>
              </a:spcAft>
              <a:buFont typeface="Arial" panose="020B0604020202020204" pitchFamily="34" charset="0"/>
              <a:buChar char="•"/>
            </a:pPr>
            <a:r>
              <a:rPr lang="en-US" b="0" i="0" u="none" strike="noStrike" dirty="0">
                <a:solidFill>
                  <a:srgbClr val="111111"/>
                </a:solidFill>
                <a:effectLst/>
                <a:latin typeface="Open Sans" panose="020B0606030504020204" pitchFamily="34" charset="0"/>
              </a:rPr>
              <a:t> def </a:t>
            </a:r>
            <a:r>
              <a:rPr lang="en-US" b="0" i="0" u="none" strike="noStrike" dirty="0" err="1">
                <a:solidFill>
                  <a:srgbClr val="111111"/>
                </a:solidFill>
                <a:effectLst/>
                <a:latin typeface="Open Sans" panose="020B0606030504020204" pitchFamily="34" charset="0"/>
              </a:rPr>
              <a:t>generate_response</a:t>
            </a:r>
            <a:r>
              <a:rPr lang="en-US" b="0" i="0" u="none" strike="noStrike" dirty="0">
                <a:solidFill>
                  <a:srgbClr val="111111"/>
                </a:solidFill>
                <a:effectLst/>
                <a:latin typeface="Open Sans" panose="020B0606030504020204" pitchFamily="34" charset="0"/>
              </a:rPr>
              <a:t>(</a:t>
            </a:r>
            <a:r>
              <a:rPr lang="en-US" b="0" i="0" u="none" strike="noStrike" dirty="0" err="1">
                <a:solidFill>
                  <a:srgbClr val="111111"/>
                </a:solidFill>
                <a:effectLst/>
                <a:latin typeface="Open Sans" panose="020B0606030504020204" pitchFamily="34" charset="0"/>
              </a:rPr>
              <a:t>input_text</a:t>
            </a:r>
            <a:r>
              <a:rPr lang="en-US" b="0" i="0" u="none" strike="noStrike" dirty="0">
                <a:solidFill>
                  <a:srgbClr val="111111"/>
                </a:solidFill>
                <a:effectLst/>
                <a:latin typeface="Open Sans" panose="020B0606030504020204" pitchFamily="34" charset="0"/>
              </a:rPr>
              <a:t>) defines a function named </a:t>
            </a:r>
            <a:r>
              <a:rPr lang="en-US" b="0" i="0" u="none" strike="noStrike" dirty="0" err="1">
                <a:solidFill>
                  <a:srgbClr val="111111"/>
                </a:solidFill>
                <a:effectLst/>
                <a:latin typeface="Open Sans" panose="020B0606030504020204" pitchFamily="34" charset="0"/>
              </a:rPr>
              <a:t>generate_response</a:t>
            </a:r>
            <a:r>
              <a:rPr lang="en-US" b="0" i="0" u="none" strike="noStrike" dirty="0">
                <a:solidFill>
                  <a:srgbClr val="111111"/>
                </a:solidFill>
                <a:effectLst/>
                <a:latin typeface="Open Sans" panose="020B0606030504020204" pitchFamily="34" charset="0"/>
              </a:rPr>
              <a:t> that takes </a:t>
            </a:r>
            <a:r>
              <a:rPr lang="en-US" b="0" i="0" u="none" strike="noStrike" dirty="0" err="1">
                <a:solidFill>
                  <a:srgbClr val="111111"/>
                </a:solidFill>
                <a:effectLst/>
                <a:latin typeface="Open Sans" panose="020B0606030504020204" pitchFamily="34" charset="0"/>
              </a:rPr>
              <a:t>input_text</a:t>
            </a:r>
            <a:r>
              <a:rPr lang="en-US" b="0" i="0" u="none" strike="noStrike" dirty="0">
                <a:solidFill>
                  <a:srgbClr val="111111"/>
                </a:solidFill>
                <a:effectLst/>
                <a:latin typeface="Open Sans" panose="020B0606030504020204" pitchFamily="34" charset="0"/>
              </a:rPr>
              <a:t> as an argument.</a:t>
            </a:r>
          </a:p>
          <a:p>
            <a:pPr algn="l">
              <a:lnSpc>
                <a:spcPts val="2700"/>
              </a:lnSpc>
              <a:spcAft>
                <a:spcPts val="750"/>
              </a:spcAft>
              <a:buFont typeface="Arial" panose="020B0604020202020204" pitchFamily="34" charset="0"/>
              <a:buChar char="•"/>
            </a:pPr>
            <a:r>
              <a:rPr lang="en-US" b="0" i="0" u="none" strike="noStrike" dirty="0">
                <a:solidFill>
                  <a:srgbClr val="111111"/>
                </a:solidFill>
                <a:effectLst/>
                <a:latin typeface="Open Sans" panose="020B0606030504020204" pitchFamily="34" charset="0"/>
              </a:rPr>
              <a:t> </a:t>
            </a:r>
            <a:r>
              <a:rPr lang="en-US" b="0" i="0" u="none" strike="noStrike" dirty="0" err="1">
                <a:solidFill>
                  <a:srgbClr val="111111"/>
                </a:solidFill>
                <a:effectLst/>
                <a:latin typeface="Open Sans" panose="020B0606030504020204" pitchFamily="34" charset="0"/>
              </a:rPr>
              <a:t>llm</a:t>
            </a:r>
            <a:r>
              <a:rPr lang="en-US" b="0" i="0" u="none" strike="noStrike" dirty="0">
                <a:solidFill>
                  <a:srgbClr val="111111"/>
                </a:solidFill>
                <a:effectLst/>
                <a:latin typeface="Open Sans" panose="020B0606030504020204" pitchFamily="34" charset="0"/>
              </a:rPr>
              <a:t> = OpenAI(temperature=0.7, </a:t>
            </a:r>
            <a:r>
              <a:rPr lang="en-US" b="0" i="0" u="none" strike="noStrike" dirty="0" err="1">
                <a:solidFill>
                  <a:srgbClr val="111111"/>
                </a:solidFill>
                <a:effectLst/>
                <a:latin typeface="Open Sans" panose="020B0606030504020204" pitchFamily="34" charset="0"/>
              </a:rPr>
              <a:t>openai_api_key</a:t>
            </a:r>
            <a:r>
              <a:rPr lang="en-US" b="0" i="0" u="none" strike="noStrike" dirty="0">
                <a:solidFill>
                  <a:srgbClr val="111111"/>
                </a:solidFill>
                <a:effectLst/>
                <a:latin typeface="Open Sans" panose="020B0606030504020204" pitchFamily="34" charset="0"/>
              </a:rPr>
              <a:t>=</a:t>
            </a:r>
            <a:r>
              <a:rPr lang="en-US" b="0" i="0" u="none" strike="noStrike" dirty="0" err="1">
                <a:solidFill>
                  <a:srgbClr val="111111"/>
                </a:solidFill>
                <a:effectLst/>
                <a:latin typeface="Open Sans" panose="020B0606030504020204" pitchFamily="34" charset="0"/>
              </a:rPr>
              <a:t>openai_api_key</a:t>
            </a:r>
            <a:r>
              <a:rPr lang="en-US" b="0" i="0" u="none" strike="noStrike" dirty="0">
                <a:solidFill>
                  <a:srgbClr val="111111"/>
                </a:solidFill>
                <a:effectLst/>
                <a:latin typeface="Open Sans" panose="020B0606030504020204" pitchFamily="34" charset="0"/>
              </a:rPr>
              <a:t>) initializes the OpenAI class with a temperature setting of 0.7 and the provided API key.</a:t>
            </a:r>
          </a:p>
          <a:p>
            <a:pPr algn="l">
              <a:lnSpc>
                <a:spcPts val="2700"/>
              </a:lnSpc>
              <a:spcAft>
                <a:spcPts val="900"/>
              </a:spcAft>
              <a:buNone/>
            </a:pPr>
            <a:r>
              <a:rPr lang="en-US" b="1" i="0" u="none" strike="noStrike" dirty="0">
                <a:solidFill>
                  <a:srgbClr val="111111"/>
                </a:solidFill>
                <a:effectLst/>
                <a:latin typeface="Open Sans" panose="020B0606030504020204" pitchFamily="34" charset="0"/>
              </a:rPr>
              <a:t>Temperature</a:t>
            </a:r>
            <a:r>
              <a:rPr lang="en-US" b="0" i="0" u="none" strike="noStrike" dirty="0">
                <a:solidFill>
                  <a:srgbClr val="111111"/>
                </a:solidFill>
                <a:effectLst/>
                <a:latin typeface="Open Sans" panose="020B0606030504020204" pitchFamily="34" charset="0"/>
              </a:rPr>
              <a:t> is a parameter used to control the randomness or creativity of the text generated by a language model. It determines how much variability the model introduces into its predictions.</a:t>
            </a:r>
          </a:p>
          <a:p>
            <a:pPr algn="l">
              <a:lnSpc>
                <a:spcPts val="2700"/>
              </a:lnSpc>
              <a:spcAft>
                <a:spcPts val="750"/>
              </a:spcAft>
              <a:buFont typeface="Arial" panose="020B0604020202020204" pitchFamily="34" charset="0"/>
              <a:buChar char="•"/>
            </a:pPr>
            <a:r>
              <a:rPr lang="en-US" b="1" i="0" u="none" strike="noStrike" dirty="0">
                <a:solidFill>
                  <a:srgbClr val="111111"/>
                </a:solidFill>
                <a:effectLst/>
                <a:latin typeface="Open Sans" panose="020B0606030504020204" pitchFamily="34" charset="0"/>
              </a:rPr>
              <a:t> Low Temperature (0.0 - 0.5)</a:t>
            </a:r>
            <a:r>
              <a:rPr lang="en-US" b="0" i="0" u="none" strike="noStrike" dirty="0">
                <a:solidFill>
                  <a:srgbClr val="111111"/>
                </a:solidFill>
                <a:effectLst/>
                <a:latin typeface="Open Sans" panose="020B0606030504020204" pitchFamily="34" charset="0"/>
              </a:rPr>
              <a:t>: This makes the model more deterministic and focused. </a:t>
            </a:r>
          </a:p>
          <a:p>
            <a:pPr algn="l">
              <a:lnSpc>
                <a:spcPts val="2700"/>
              </a:lnSpc>
              <a:spcAft>
                <a:spcPts val="750"/>
              </a:spcAft>
              <a:buFont typeface="Arial" panose="020B0604020202020204" pitchFamily="34" charset="0"/>
              <a:buChar char="•"/>
            </a:pPr>
            <a:r>
              <a:rPr lang="en-US" b="1" i="0" u="none" strike="noStrike" dirty="0">
                <a:solidFill>
                  <a:srgbClr val="111111"/>
                </a:solidFill>
                <a:effectLst/>
                <a:latin typeface="Open Sans" panose="020B0606030504020204" pitchFamily="34" charset="0"/>
              </a:rPr>
              <a:t> Medium Temperature (0.5 - 1.0)</a:t>
            </a:r>
            <a:r>
              <a:rPr lang="en-US" b="0" i="0" u="none" strike="noStrike" dirty="0">
                <a:solidFill>
                  <a:srgbClr val="111111"/>
                </a:solidFill>
                <a:effectLst/>
                <a:latin typeface="Open Sans" panose="020B0606030504020204" pitchFamily="34" charset="0"/>
              </a:rPr>
              <a:t>: Provides a balance between randomness and determinism.</a:t>
            </a:r>
          </a:p>
          <a:p>
            <a:pPr algn="l">
              <a:lnSpc>
                <a:spcPts val="2700"/>
              </a:lnSpc>
              <a:spcAft>
                <a:spcPts val="750"/>
              </a:spcAft>
              <a:buFont typeface="Arial" panose="020B0604020202020204" pitchFamily="34" charset="0"/>
              <a:buChar char="•"/>
            </a:pPr>
            <a:r>
              <a:rPr lang="en-US" b="1" i="0" u="none" strike="noStrike" dirty="0">
                <a:solidFill>
                  <a:srgbClr val="111111"/>
                </a:solidFill>
                <a:effectLst/>
                <a:latin typeface="Open Sans" panose="020B0606030504020204" pitchFamily="34" charset="0"/>
              </a:rPr>
              <a:t> High Temperature (1.0 and above)</a:t>
            </a:r>
            <a:r>
              <a:rPr lang="en-US" b="0" i="0" u="none" strike="noStrike" dirty="0">
                <a:solidFill>
                  <a:srgbClr val="111111"/>
                </a:solidFill>
                <a:effectLst/>
                <a:latin typeface="Open Sans" panose="020B0606030504020204" pitchFamily="34" charset="0"/>
              </a:rPr>
              <a:t>: Increases the randomness of the output. Higher values make the model more creative and diverse in its responses, but this can also lead to less coherence and more nonsensical or off-topic outputs.</a:t>
            </a:r>
          </a:p>
          <a:p>
            <a:pPr algn="l">
              <a:lnSpc>
                <a:spcPts val="2700"/>
              </a:lnSpc>
              <a:spcAft>
                <a:spcPts val="750"/>
              </a:spcAft>
              <a:buFont typeface="Arial" panose="020B0604020202020204" pitchFamily="34" charset="0"/>
              <a:buChar char="•"/>
            </a:pPr>
            <a:r>
              <a:rPr lang="en-US" b="0" i="0" u="none" strike="noStrike" dirty="0">
                <a:solidFill>
                  <a:srgbClr val="111111"/>
                </a:solidFill>
                <a:effectLst/>
                <a:latin typeface="Open Sans" panose="020B0606030504020204" pitchFamily="34" charset="0"/>
              </a:rPr>
              <a:t> </a:t>
            </a:r>
            <a:r>
              <a:rPr lang="en-US" b="0" i="0" u="none" strike="noStrike" dirty="0" err="1">
                <a:solidFill>
                  <a:srgbClr val="111111"/>
                </a:solidFill>
                <a:effectLst/>
                <a:latin typeface="Open Sans" panose="020B0606030504020204" pitchFamily="34" charset="0"/>
              </a:rPr>
              <a:t>st.info</a:t>
            </a:r>
            <a:r>
              <a:rPr lang="en-US" b="0" i="0" u="none" strike="noStrike" dirty="0">
                <a:solidFill>
                  <a:srgbClr val="111111"/>
                </a:solidFill>
                <a:effectLst/>
                <a:latin typeface="Open Sans" panose="020B0606030504020204" pitchFamily="34" charset="0"/>
              </a:rPr>
              <a:t>(</a:t>
            </a:r>
            <a:r>
              <a:rPr lang="en-US" b="0" i="0" u="none" strike="noStrike" dirty="0" err="1">
                <a:solidFill>
                  <a:srgbClr val="111111"/>
                </a:solidFill>
                <a:effectLst/>
                <a:latin typeface="Open Sans" panose="020B0606030504020204" pitchFamily="34" charset="0"/>
              </a:rPr>
              <a:t>llm</a:t>
            </a:r>
            <a:r>
              <a:rPr lang="en-US" b="0" i="0" u="none" strike="noStrike" dirty="0">
                <a:solidFill>
                  <a:srgbClr val="111111"/>
                </a:solidFill>
                <a:effectLst/>
                <a:latin typeface="Open Sans" panose="020B0606030504020204" pitchFamily="34" charset="0"/>
              </a:rPr>
              <a:t>(</a:t>
            </a:r>
            <a:r>
              <a:rPr lang="en-US" b="0" i="0" u="none" strike="noStrike" dirty="0" err="1">
                <a:solidFill>
                  <a:srgbClr val="111111"/>
                </a:solidFill>
                <a:effectLst/>
                <a:latin typeface="Open Sans" panose="020B0606030504020204" pitchFamily="34" charset="0"/>
              </a:rPr>
              <a:t>input_text</a:t>
            </a:r>
            <a:r>
              <a:rPr lang="en-US" b="0" i="0" u="none" strike="noStrike" dirty="0">
                <a:solidFill>
                  <a:srgbClr val="111111"/>
                </a:solidFill>
                <a:effectLst/>
                <a:latin typeface="Open Sans" panose="020B0606030504020204" pitchFamily="34" charset="0"/>
              </a:rPr>
              <a:t>)) calls the language model with the provided </a:t>
            </a:r>
            <a:r>
              <a:rPr lang="en-US" b="0" i="0" u="none" strike="noStrike" dirty="0" err="1">
                <a:solidFill>
                  <a:srgbClr val="111111"/>
                </a:solidFill>
                <a:effectLst/>
                <a:latin typeface="Open Sans" panose="020B0606030504020204" pitchFamily="34" charset="0"/>
              </a:rPr>
              <a:t>input_text</a:t>
            </a:r>
            <a:r>
              <a:rPr lang="en-US" b="0" i="0" u="none" strike="noStrike" dirty="0">
                <a:solidFill>
                  <a:srgbClr val="111111"/>
                </a:solidFill>
                <a:effectLst/>
                <a:latin typeface="Open Sans" panose="020B0606030504020204" pitchFamily="34" charset="0"/>
              </a:rPr>
              <a:t> and displays the generated response as an informational message in the </a:t>
            </a:r>
            <a:r>
              <a:rPr lang="en-US" b="0" i="0" u="none" strike="noStrike" dirty="0" err="1">
                <a:solidFill>
                  <a:srgbClr val="111111"/>
                </a:solidFill>
                <a:effectLst/>
                <a:latin typeface="Open Sans" panose="020B0606030504020204" pitchFamily="34" charset="0"/>
              </a:rPr>
              <a:t>Streamlit</a:t>
            </a:r>
            <a:r>
              <a:rPr lang="en-US" b="0" i="0" u="none" strike="noStrike" dirty="0">
                <a:solidFill>
                  <a:srgbClr val="111111"/>
                </a:solidFill>
                <a:effectLst/>
                <a:latin typeface="Open Sans" panose="020B0606030504020204" pitchFamily="34" charset="0"/>
              </a:rPr>
              <a:t> app.</a:t>
            </a:r>
          </a:p>
          <a:p>
            <a:endParaRPr lang="en-US" dirty="0"/>
          </a:p>
        </p:txBody>
      </p:sp>
      <p:sp>
        <p:nvSpPr>
          <p:cNvPr id="4" name="Slide Number Placeholder 3"/>
          <p:cNvSpPr>
            <a:spLocks noGrp="1"/>
          </p:cNvSpPr>
          <p:nvPr>
            <p:ph type="sldNum" sz="quarter" idx="5"/>
          </p:nvPr>
        </p:nvSpPr>
        <p:spPr/>
        <p:txBody>
          <a:bodyPr/>
          <a:lstStyle/>
          <a:p>
            <a:fld id="{7C693C34-EF29-E942-83D7-7AD25A761AEB}" type="slidenum">
              <a:rPr lang="en-US" smtClean="0"/>
              <a:t>15</a:t>
            </a:fld>
            <a:endParaRPr lang="en-US"/>
          </a:p>
        </p:txBody>
      </p:sp>
    </p:spTree>
    <p:extLst>
      <p:ext uri="{BB962C8B-B14F-4D97-AF65-F5344CB8AC3E}">
        <p14:creationId xmlns:p14="http://schemas.microsoft.com/office/powerpoint/2010/main" val="3623708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3/25/25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3/25/25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hyperlink" Target="https://opensource.com/article/19/3/reducing-sysadmin-toil-kubernetes-controllers" TargetMode="External"/><Relationship Id="rId5" Type="http://schemas.openxmlformats.org/officeDocument/2006/relationships/image" Target="../media/image13.png"/><Relationship Id="rId4" Type="http://schemas.openxmlformats.org/officeDocument/2006/relationships/hyperlink" Target="https://toxifier.blogspot.com/2012/04/disk-defragment-in-windows-7-tech.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www.flickr.com/photos/bodellia/2843634879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5.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wallpaperflare.com/search?wallpaper=bulletin" TargetMode="External"/><Relationship Id="rId5" Type="http://schemas.openxmlformats.org/officeDocument/2006/relationships/image" Target="../media/image4.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linkedin.com/in/thaotranghoang" TargetMode="External"/><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hyperlink" Target="https://butismileanyway.wordpress.com/2015/03/27/thank-you/" TargetMode="External"/><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s://iblnews.org/researchers-from-apple-and-columbia-released-an-open-source-multimodal-llm/" TargetMode="External"/><Relationship Id="rId5" Type="http://schemas.openxmlformats.org/officeDocument/2006/relationships/image" Target="../media/image6.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hyperlink" Target="https://openai.com/" TargetMode="External"/><Relationship Id="rId3" Type="http://schemas.openxmlformats.org/officeDocument/2006/relationships/image" Target="../media/image1.jpeg"/><Relationship Id="rId7" Type="http://schemas.openxmlformats.org/officeDocument/2006/relationships/hyperlink" Target="https://www.python.org/"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www.travelthewholeworld.org/2015/01/house-of-books-the-most-majestically-beautiful-libraries-around-the-world-photographed-by-frank-bohbot.html" TargetMode="External"/><Relationship Id="rId11" Type="http://schemas.openxmlformats.org/officeDocument/2006/relationships/hyperlink" Target="https://streamlit.io/" TargetMode="External"/><Relationship Id="rId5" Type="http://schemas.openxmlformats.org/officeDocument/2006/relationships/image" Target="../media/image7.jpg"/><Relationship Id="rId10" Type="http://schemas.openxmlformats.org/officeDocument/2006/relationships/hyperlink" Target="https://www.langchain.com/community" TargetMode="External"/><Relationship Id="rId4" Type="http://schemas.openxmlformats.org/officeDocument/2006/relationships/image" Target="../media/image3.png"/><Relationship Id="rId9" Type="http://schemas.openxmlformats.org/officeDocument/2006/relationships/hyperlink" Target="https://www.langchain.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www.python.org/" TargetMode="External"/><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hyperlink" Target="https://www.davidrozas.cc/presentations/value-digital-social-innovation-how-describe-it-and-how-support-its-growth"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hyperlink" Target="https://openclipart.org/detail/138691/fwd__bubble_hand_drawn-by-rejon-177666"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2CAC-0BCC-09BB-AD7F-32091D599859}"/>
              </a:ext>
            </a:extLst>
          </p:cNvPr>
          <p:cNvSpPr>
            <a:spLocks noGrp="1"/>
          </p:cNvSpPr>
          <p:nvPr>
            <p:ph type="ctrTitle"/>
          </p:nvPr>
        </p:nvSpPr>
        <p:spPr>
          <a:xfrm>
            <a:off x="2326105" y="1964267"/>
            <a:ext cx="8834020" cy="2421464"/>
          </a:xfrm>
        </p:spPr>
        <p:txBody>
          <a:bodyPr>
            <a:noAutofit/>
          </a:bodyPr>
          <a:lstStyle/>
          <a:p>
            <a:r>
              <a:rPr lang="en-US" sz="7200" dirty="0"/>
              <a:t>A Beginner’s Guide</a:t>
            </a:r>
            <a:br>
              <a:rPr lang="en-US" sz="7200" dirty="0"/>
            </a:br>
            <a:r>
              <a:rPr lang="en-US" sz="7200" dirty="0"/>
              <a:t>to Building LLMs</a:t>
            </a:r>
            <a:br>
              <a:rPr lang="en-US" sz="7200" dirty="0"/>
            </a:br>
            <a:r>
              <a:rPr lang="en-US" sz="7200" dirty="0"/>
              <a:t>in Python</a:t>
            </a:r>
          </a:p>
        </p:txBody>
      </p:sp>
      <p:sp>
        <p:nvSpPr>
          <p:cNvPr id="3" name="Subtitle 2">
            <a:extLst>
              <a:ext uri="{FF2B5EF4-FFF2-40B4-BE49-F238E27FC236}">
                <a16:creationId xmlns:a16="http://schemas.microsoft.com/office/drawing/2014/main" id="{187A331E-90C5-E3C3-A764-CD80CDE57D26}"/>
              </a:ext>
            </a:extLst>
          </p:cNvPr>
          <p:cNvSpPr>
            <a:spLocks noGrp="1"/>
          </p:cNvSpPr>
          <p:nvPr>
            <p:ph type="subTitle" idx="1"/>
          </p:nvPr>
        </p:nvSpPr>
        <p:spPr/>
        <p:txBody>
          <a:bodyPr>
            <a:normAutofit fontScale="85000" lnSpcReduction="20000"/>
          </a:bodyPr>
          <a:lstStyle/>
          <a:p>
            <a:r>
              <a:rPr lang="en-US" dirty="0"/>
              <a:t>Presented by Thao-Trang Hoang</a:t>
            </a:r>
          </a:p>
          <a:p>
            <a:r>
              <a:rPr lang="en-US" dirty="0"/>
              <a:t>Portland Python User Group</a:t>
            </a:r>
          </a:p>
          <a:p>
            <a:r>
              <a:rPr lang="en-US" dirty="0"/>
              <a:t>Sponsored by New Relic</a:t>
            </a:r>
          </a:p>
          <a:p>
            <a:r>
              <a:rPr lang="en-US" dirty="0"/>
              <a:t>17:30 on Thursday, March 27</a:t>
            </a:r>
            <a:r>
              <a:rPr lang="en-US" baseline="30000" dirty="0"/>
              <a:t>th</a:t>
            </a:r>
            <a:r>
              <a:rPr lang="en-US" dirty="0"/>
              <a:t>, 2025</a:t>
            </a:r>
          </a:p>
          <a:p>
            <a:endParaRPr lang="en-US" dirty="0"/>
          </a:p>
        </p:txBody>
      </p:sp>
    </p:spTree>
    <p:extLst>
      <p:ext uri="{BB962C8B-B14F-4D97-AF65-F5344CB8AC3E}">
        <p14:creationId xmlns:p14="http://schemas.microsoft.com/office/powerpoint/2010/main" val="3878426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4871-50DB-04AA-7998-E3003346ADA5}"/>
              </a:ext>
            </a:extLst>
          </p:cNvPr>
          <p:cNvSpPr>
            <a:spLocks noGrp="1"/>
          </p:cNvSpPr>
          <p:nvPr>
            <p:ph type="title"/>
          </p:nvPr>
        </p:nvSpPr>
        <p:spPr/>
        <p:txBody>
          <a:bodyPr vert="horz" lIns="91440" tIns="45720" rIns="91440" bIns="45720" rtlCol="0" anchor="ctr">
            <a:normAutofit/>
          </a:bodyPr>
          <a:lstStyle/>
          <a:p>
            <a:pPr algn="ctr">
              <a:lnSpc>
                <a:spcPct val="90000"/>
              </a:lnSpc>
            </a:pPr>
            <a:r>
              <a:rPr lang="en-US" sz="7200" dirty="0"/>
              <a:t>Code Defragmentation</a:t>
            </a:r>
          </a:p>
        </p:txBody>
      </p:sp>
      <p:sp>
        <p:nvSpPr>
          <p:cNvPr id="19" name="Text Placeholder 18">
            <a:extLst>
              <a:ext uri="{FF2B5EF4-FFF2-40B4-BE49-F238E27FC236}">
                <a16:creationId xmlns:a16="http://schemas.microsoft.com/office/drawing/2014/main" id="{89E9C0B9-43C3-3039-B184-09E58A298F24}"/>
              </a:ext>
            </a:extLst>
          </p:cNvPr>
          <p:cNvSpPr>
            <a:spLocks noGrp="1"/>
          </p:cNvSpPr>
          <p:nvPr>
            <p:ph type="body" idx="1"/>
          </p:nvPr>
        </p:nvSpPr>
        <p:spPr>
          <a:xfrm>
            <a:off x="685801" y="2226734"/>
            <a:ext cx="4709054" cy="576262"/>
          </a:xfrm>
        </p:spPr>
        <p:txBody>
          <a:bodyPr/>
          <a:lstStyle/>
          <a:p>
            <a:pPr algn="ctr"/>
            <a:r>
              <a:rPr lang="en-US" dirty="0"/>
              <a:t>What does this mean?</a:t>
            </a:r>
          </a:p>
        </p:txBody>
      </p:sp>
      <p:pic>
        <p:nvPicPr>
          <p:cNvPr id="15" name="Content Placeholder 14" descr="A screenshot of a computer&#10;&#10;AI-generated content may be incorrect.">
            <a:extLst>
              <a:ext uri="{FF2B5EF4-FFF2-40B4-BE49-F238E27FC236}">
                <a16:creationId xmlns:a16="http://schemas.microsoft.com/office/drawing/2014/main" id="{234BFC30-DD90-9364-2D22-DD60BFF4A2A4}"/>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1203293" y="2862179"/>
            <a:ext cx="3674070" cy="29210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0" name="Text Placeholder 19">
            <a:extLst>
              <a:ext uri="{FF2B5EF4-FFF2-40B4-BE49-F238E27FC236}">
                <a16:creationId xmlns:a16="http://schemas.microsoft.com/office/drawing/2014/main" id="{55407509-30FB-658A-0FC9-B9F753A3B95E}"/>
              </a:ext>
            </a:extLst>
          </p:cNvPr>
          <p:cNvSpPr>
            <a:spLocks noGrp="1"/>
          </p:cNvSpPr>
          <p:nvPr>
            <p:ph type="body" sz="quarter" idx="3"/>
          </p:nvPr>
        </p:nvSpPr>
        <p:spPr/>
        <p:txBody>
          <a:bodyPr/>
          <a:lstStyle/>
          <a:p>
            <a:pPr algn="ctr"/>
            <a:r>
              <a:rPr lang="en-US" dirty="0"/>
              <a:t>I understand what it means!</a:t>
            </a:r>
          </a:p>
        </p:txBody>
      </p:sp>
      <p:pic>
        <p:nvPicPr>
          <p:cNvPr id="24" name="Content Placeholder 23" descr="A painting of a cherry blossom tree&#10;&#10;AI-generated content may be incorrect.">
            <a:extLst>
              <a:ext uri="{FF2B5EF4-FFF2-40B4-BE49-F238E27FC236}">
                <a16:creationId xmlns:a16="http://schemas.microsoft.com/office/drawing/2014/main" id="{1FD14603-5CAF-CC04-3EC6-BA84B39989ED}"/>
              </a:ext>
            </a:extLst>
          </p:cNvPr>
          <p:cNvPicPr>
            <a:picLocks noGrp="1" noChangeAspect="1"/>
          </p:cNvPicPr>
          <p:nvPr>
            <p:ph sz="quarter" idx="4"/>
          </p:nvPr>
        </p:nvPicPr>
        <p:blipFill>
          <a:blip r:embed="rId5">
            <a:extLst>
              <a:ext uri="{837473B0-CC2E-450A-ABE3-18F120FF3D39}">
                <a1611:picAttrSrcUrl xmlns:a1611="http://schemas.microsoft.com/office/drawing/2016/11/main" r:id="rId6"/>
              </a:ext>
            </a:extLst>
          </a:blip>
          <a:stretch>
            <a:fillRect/>
          </a:stretch>
        </p:blipFill>
        <p:spPr>
          <a:xfrm>
            <a:off x="7314639" y="2862179"/>
            <a:ext cx="2271888" cy="2921000"/>
          </a:xfrm>
        </p:spPr>
      </p:pic>
      <p:sp>
        <p:nvSpPr>
          <p:cNvPr id="27" name="Right Arrow 26">
            <a:extLst>
              <a:ext uri="{FF2B5EF4-FFF2-40B4-BE49-F238E27FC236}">
                <a16:creationId xmlns:a16="http://schemas.microsoft.com/office/drawing/2014/main" id="{11C46DCC-039B-1AD0-79B6-A478CBF66D9F}"/>
              </a:ext>
            </a:extLst>
          </p:cNvPr>
          <p:cNvSpPr/>
          <p:nvPr/>
        </p:nvSpPr>
        <p:spPr>
          <a:xfrm>
            <a:off x="5196468" y="3657600"/>
            <a:ext cx="1717288" cy="914400"/>
          </a:xfrm>
          <a:prstGeom prst="rightArrow">
            <a:avLst/>
          </a:prstGeom>
          <a:solidFill>
            <a:schemeClr val="accent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9665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CDD55-F42F-72DA-0F73-24E0E39DF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0DDD5-4F95-7AC8-804E-33D8D8434567}"/>
              </a:ext>
            </a:extLst>
          </p:cNvPr>
          <p:cNvSpPr>
            <a:spLocks noGrp="1"/>
          </p:cNvSpPr>
          <p:nvPr>
            <p:ph type="title"/>
          </p:nvPr>
        </p:nvSpPr>
        <p:spPr/>
        <p:txBody>
          <a:bodyPr>
            <a:noAutofit/>
          </a:bodyPr>
          <a:lstStyle/>
          <a:p>
            <a:pPr algn="ctr"/>
            <a:r>
              <a:rPr lang="en-US" sz="5400" dirty="0"/>
              <a:t>The code, the myth, the legend</a:t>
            </a:r>
          </a:p>
        </p:txBody>
      </p:sp>
      <p:pic>
        <p:nvPicPr>
          <p:cNvPr id="13" name="Content Placeholder 12" descr="A screenshot of a computer program&#10;&#10;AI-generated content may be incorrect.">
            <a:extLst>
              <a:ext uri="{FF2B5EF4-FFF2-40B4-BE49-F238E27FC236}">
                <a16:creationId xmlns:a16="http://schemas.microsoft.com/office/drawing/2014/main" id="{622EBA83-2FC8-9F08-D47D-744A1089AAD4}"/>
              </a:ext>
            </a:extLst>
          </p:cNvPr>
          <p:cNvPicPr>
            <a:picLocks noGrp="1" noChangeAspect="1"/>
          </p:cNvPicPr>
          <p:nvPr>
            <p:ph sz="half" idx="2"/>
          </p:nvPr>
        </p:nvPicPr>
        <p:blipFill>
          <a:blip r:embed="rId3"/>
          <a:stretch>
            <a:fillRect/>
          </a:stretch>
        </p:blipFill>
        <p:spPr>
          <a:xfrm>
            <a:off x="5889528" y="2141538"/>
            <a:ext cx="4859531" cy="3649662"/>
          </a:xfrm>
        </p:spPr>
      </p:pic>
      <p:pic>
        <p:nvPicPr>
          <p:cNvPr id="11" name="Content Placeholder 10" descr="A screen shot of a computer program&#10;&#10;AI-generated content may be incorrect.">
            <a:extLst>
              <a:ext uri="{FF2B5EF4-FFF2-40B4-BE49-F238E27FC236}">
                <a16:creationId xmlns:a16="http://schemas.microsoft.com/office/drawing/2014/main" id="{31854715-D12C-4FA7-A9FD-047ACBED8DA3}"/>
              </a:ext>
            </a:extLst>
          </p:cNvPr>
          <p:cNvPicPr>
            <a:picLocks noGrp="1" noChangeAspect="1"/>
          </p:cNvPicPr>
          <p:nvPr>
            <p:ph sz="half" idx="1"/>
          </p:nvPr>
        </p:nvPicPr>
        <p:blipFill>
          <a:blip r:embed="rId4"/>
          <a:stretch>
            <a:fillRect/>
          </a:stretch>
        </p:blipFill>
        <p:spPr>
          <a:xfrm>
            <a:off x="751742" y="2141538"/>
            <a:ext cx="4863979" cy="3649662"/>
          </a:xfrm>
        </p:spPr>
      </p:pic>
    </p:spTree>
    <p:extLst>
      <p:ext uri="{BB962C8B-B14F-4D97-AF65-F5344CB8AC3E}">
        <p14:creationId xmlns:p14="http://schemas.microsoft.com/office/powerpoint/2010/main" val="24492412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69A5-07AD-12E9-5977-C817C7E4EA95}"/>
              </a:ext>
            </a:extLst>
          </p:cNvPr>
          <p:cNvSpPr>
            <a:spLocks noGrp="1"/>
          </p:cNvSpPr>
          <p:nvPr>
            <p:ph type="title"/>
          </p:nvPr>
        </p:nvSpPr>
        <p:spPr/>
        <p:txBody>
          <a:bodyPr>
            <a:normAutofit/>
          </a:bodyPr>
          <a:lstStyle/>
          <a:p>
            <a:pPr algn="ctr"/>
            <a:r>
              <a:rPr lang="en-US" sz="7200" dirty="0"/>
              <a:t>Import libraries</a:t>
            </a:r>
          </a:p>
        </p:txBody>
      </p:sp>
      <p:sp>
        <p:nvSpPr>
          <p:cNvPr id="4" name="Content Placeholder 3">
            <a:extLst>
              <a:ext uri="{FF2B5EF4-FFF2-40B4-BE49-F238E27FC236}">
                <a16:creationId xmlns:a16="http://schemas.microsoft.com/office/drawing/2014/main" id="{BC7429C4-7BB1-FD3E-ECBC-714A464E7D5A}"/>
              </a:ext>
            </a:extLst>
          </p:cNvPr>
          <p:cNvSpPr>
            <a:spLocks noGrp="1"/>
          </p:cNvSpPr>
          <p:nvPr>
            <p:ph sz="half" idx="2"/>
          </p:nvPr>
        </p:nvSpPr>
        <p:spPr>
          <a:xfrm>
            <a:off x="685801" y="3674534"/>
            <a:ext cx="10131426" cy="2116666"/>
          </a:xfrm>
        </p:spPr>
        <p:txBody>
          <a:bodyPr>
            <a:normAutofit lnSpcReduction="10000"/>
          </a:bodyPr>
          <a:lstStyle/>
          <a:p>
            <a:r>
              <a:rPr lang="en-US" dirty="0" err="1"/>
              <a:t>Streamlit</a:t>
            </a:r>
            <a:r>
              <a:rPr lang="en-US" dirty="0"/>
              <a:t> – </a:t>
            </a:r>
            <a:r>
              <a:rPr lang="en-US" dirty="0" err="1"/>
              <a:t>Streamlit</a:t>
            </a:r>
            <a:r>
              <a:rPr lang="en-US" dirty="0"/>
              <a:t> helps turn your data scripts into shareable web apps in minutes. All in pure Python. No front‑end experience required.</a:t>
            </a:r>
          </a:p>
          <a:p>
            <a:r>
              <a:rPr lang="en-US" dirty="0" err="1"/>
              <a:t>Langchain</a:t>
            </a:r>
            <a:r>
              <a:rPr lang="en-US" dirty="0"/>
              <a:t> – </a:t>
            </a:r>
            <a:r>
              <a:rPr lang="en-US" dirty="0" err="1"/>
              <a:t>Langchain</a:t>
            </a:r>
            <a:r>
              <a:rPr lang="en-US" dirty="0"/>
              <a:t> is a framework designed to simplify the development of applications that leverage LLMs. It provides tools and utilities to manage and streamline the various aspects of working with LLMs, making building complex and robust applications easier.</a:t>
            </a:r>
          </a:p>
          <a:p>
            <a:r>
              <a:rPr lang="en-US" dirty="0"/>
              <a:t>OpenAI – OpenAI is a research organization and technology company that aims to ensure artificial general intelligence (AGI) benefits all of humanity.</a:t>
            </a:r>
          </a:p>
        </p:txBody>
      </p:sp>
      <p:pic>
        <p:nvPicPr>
          <p:cNvPr id="2050" name="Picture 2">
            <a:extLst>
              <a:ext uri="{FF2B5EF4-FFF2-40B4-BE49-F238E27FC236}">
                <a16:creationId xmlns:a16="http://schemas.microsoft.com/office/drawing/2014/main" id="{E966E1BF-D327-CB3D-F51A-F6A6F75964A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33462" y="2419350"/>
            <a:ext cx="9436100" cy="90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687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C22BB-5905-F6E1-F8E6-59D53B33A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F916F4-C433-FF82-D84F-27F3562C38E6}"/>
              </a:ext>
            </a:extLst>
          </p:cNvPr>
          <p:cNvSpPr>
            <a:spLocks noGrp="1"/>
          </p:cNvSpPr>
          <p:nvPr>
            <p:ph type="title"/>
          </p:nvPr>
        </p:nvSpPr>
        <p:spPr/>
        <p:txBody>
          <a:bodyPr>
            <a:normAutofit/>
          </a:bodyPr>
          <a:lstStyle/>
          <a:p>
            <a:pPr algn="ctr"/>
            <a:r>
              <a:rPr lang="en-US" sz="7200" dirty="0"/>
              <a:t>Setting the title</a:t>
            </a:r>
          </a:p>
        </p:txBody>
      </p:sp>
      <p:pic>
        <p:nvPicPr>
          <p:cNvPr id="3074" name="Picture 2">
            <a:extLst>
              <a:ext uri="{FF2B5EF4-FFF2-40B4-BE49-F238E27FC236}">
                <a16:creationId xmlns:a16="http://schemas.microsoft.com/office/drawing/2014/main" id="{CF16058D-023F-7ED4-2E03-4A7AC151508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91621" y="5715000"/>
            <a:ext cx="84963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pink flowers&#10;&#10;AI-generated content may be incorrect.">
            <a:extLst>
              <a:ext uri="{FF2B5EF4-FFF2-40B4-BE49-F238E27FC236}">
                <a16:creationId xmlns:a16="http://schemas.microsoft.com/office/drawing/2014/main" id="{00CD25E8-9B7C-E662-6269-EBD0ABDB8CD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461031" y="1948405"/>
            <a:ext cx="4580964" cy="3498353"/>
          </a:xfrm>
          <a:prstGeom prst="rect">
            <a:avLst/>
          </a:prstGeom>
        </p:spPr>
      </p:pic>
    </p:spTree>
    <p:extLst>
      <p:ext uri="{BB962C8B-B14F-4D97-AF65-F5344CB8AC3E}">
        <p14:creationId xmlns:p14="http://schemas.microsoft.com/office/powerpoint/2010/main" val="30163349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invX="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08C06-1BD5-F8FC-ED11-014C8FBEB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05229-76FF-D576-135B-2E334F8E6395}"/>
              </a:ext>
            </a:extLst>
          </p:cNvPr>
          <p:cNvSpPr>
            <a:spLocks noGrp="1"/>
          </p:cNvSpPr>
          <p:nvPr>
            <p:ph type="title"/>
          </p:nvPr>
        </p:nvSpPr>
        <p:spPr>
          <a:xfrm>
            <a:off x="685799" y="1066800"/>
            <a:ext cx="10131425" cy="1456267"/>
          </a:xfrm>
        </p:spPr>
        <p:txBody>
          <a:bodyPr>
            <a:noAutofit/>
          </a:bodyPr>
          <a:lstStyle/>
          <a:p>
            <a:pPr algn="ctr"/>
            <a:r>
              <a:rPr lang="en-US" sz="6600" dirty="0"/>
              <a:t>Create the sidebar Widget for OpenAI API KEY</a:t>
            </a:r>
          </a:p>
        </p:txBody>
      </p:sp>
      <p:sp>
        <p:nvSpPr>
          <p:cNvPr id="4" name="Content Placeholder 3">
            <a:extLst>
              <a:ext uri="{FF2B5EF4-FFF2-40B4-BE49-F238E27FC236}">
                <a16:creationId xmlns:a16="http://schemas.microsoft.com/office/drawing/2014/main" id="{E3D9A729-C22D-0C91-F06F-49C758791D62}"/>
              </a:ext>
            </a:extLst>
          </p:cNvPr>
          <p:cNvSpPr>
            <a:spLocks noGrp="1"/>
          </p:cNvSpPr>
          <p:nvPr>
            <p:ph sz="half" idx="2"/>
          </p:nvPr>
        </p:nvSpPr>
        <p:spPr>
          <a:xfrm>
            <a:off x="685798" y="3183465"/>
            <a:ext cx="10131426" cy="1582271"/>
          </a:xfrm>
        </p:spPr>
        <p:txBody>
          <a:bodyPr/>
          <a:lstStyle/>
          <a:p>
            <a:r>
              <a:rPr lang="en-US" dirty="0"/>
              <a:t>This is like the key to spend API tokens and run the LLM app, i.e. think putting quarters into an arcade or pinball machine!</a:t>
            </a:r>
          </a:p>
        </p:txBody>
      </p:sp>
      <p:pic>
        <p:nvPicPr>
          <p:cNvPr id="4098" name="Picture 2">
            <a:extLst>
              <a:ext uri="{FF2B5EF4-FFF2-40B4-BE49-F238E27FC236}">
                <a16:creationId xmlns:a16="http://schemas.microsoft.com/office/drawing/2014/main" id="{A65F176F-20CA-2612-C2CB-6B30E5AAD18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5798" y="2930180"/>
            <a:ext cx="10131425" cy="5065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is Oregon arcade has been named world's best place for pinball -  oregonlive.com">
            <a:extLst>
              <a:ext uri="{FF2B5EF4-FFF2-40B4-BE49-F238E27FC236}">
                <a16:creationId xmlns:a16="http://schemas.microsoft.com/office/drawing/2014/main" id="{F0FC7521-B415-E363-F778-4055B2C6A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306" y="4181099"/>
            <a:ext cx="3810000" cy="2146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A9D55D-0FD2-DB34-4E1F-709F952D6063}"/>
              </a:ext>
            </a:extLst>
          </p:cNvPr>
          <p:cNvPicPr>
            <a:picLocks noChangeAspect="1"/>
          </p:cNvPicPr>
          <p:nvPr/>
        </p:nvPicPr>
        <p:blipFill>
          <a:blip r:embed="rId5"/>
          <a:stretch>
            <a:fillRect/>
          </a:stretch>
        </p:blipFill>
        <p:spPr>
          <a:xfrm>
            <a:off x="1559202" y="4719355"/>
            <a:ext cx="3949700" cy="1041400"/>
          </a:xfrm>
          <a:prstGeom prst="rect">
            <a:avLst/>
          </a:prstGeom>
        </p:spPr>
      </p:pic>
    </p:spTree>
    <p:extLst>
      <p:ext uri="{BB962C8B-B14F-4D97-AF65-F5344CB8AC3E}">
        <p14:creationId xmlns:p14="http://schemas.microsoft.com/office/powerpoint/2010/main" val="800429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4D5E3-238D-912A-4CFA-3B6D64A91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4577E-B180-5A89-5283-EAAC75DBAA05}"/>
              </a:ext>
            </a:extLst>
          </p:cNvPr>
          <p:cNvSpPr>
            <a:spLocks noGrp="1"/>
          </p:cNvSpPr>
          <p:nvPr>
            <p:ph type="title"/>
          </p:nvPr>
        </p:nvSpPr>
        <p:spPr>
          <a:xfrm>
            <a:off x="685801" y="609600"/>
            <a:ext cx="10131425" cy="1703294"/>
          </a:xfrm>
        </p:spPr>
        <p:txBody>
          <a:bodyPr>
            <a:normAutofit fontScale="90000"/>
          </a:bodyPr>
          <a:lstStyle/>
          <a:p>
            <a:pPr algn="ctr"/>
            <a:r>
              <a:rPr lang="en-US" sz="5400" dirty="0"/>
              <a:t>Defining a function</a:t>
            </a:r>
            <a:br>
              <a:rPr lang="en-US" sz="5400" dirty="0"/>
            </a:br>
            <a:r>
              <a:rPr lang="en-US" sz="5400" dirty="0"/>
              <a:t>to generate a response</a:t>
            </a:r>
          </a:p>
        </p:txBody>
      </p:sp>
      <p:sp>
        <p:nvSpPr>
          <p:cNvPr id="4" name="Content Placeholder 3">
            <a:extLst>
              <a:ext uri="{FF2B5EF4-FFF2-40B4-BE49-F238E27FC236}">
                <a16:creationId xmlns:a16="http://schemas.microsoft.com/office/drawing/2014/main" id="{6723DF70-4278-FD69-D11F-A6732F96A5B4}"/>
              </a:ext>
            </a:extLst>
          </p:cNvPr>
          <p:cNvSpPr>
            <a:spLocks noGrp="1"/>
          </p:cNvSpPr>
          <p:nvPr>
            <p:ph sz="half" idx="2"/>
          </p:nvPr>
        </p:nvSpPr>
        <p:spPr>
          <a:xfrm>
            <a:off x="685801" y="4016188"/>
            <a:ext cx="10131426" cy="1879071"/>
          </a:xfrm>
        </p:spPr>
        <p:txBody>
          <a:bodyPr>
            <a:normAutofit fontScale="85000" lnSpcReduction="10000"/>
          </a:bodyPr>
          <a:lstStyle/>
          <a:p>
            <a:r>
              <a:rPr lang="en-US" dirty="0"/>
              <a:t>Temperature is a parameter used to control the randomness or creativity of the text generated by a language model.</a:t>
            </a:r>
            <a:br>
              <a:rPr lang="en-US" dirty="0"/>
            </a:br>
            <a:r>
              <a:rPr lang="en-US" dirty="0"/>
              <a:t>It determines how much variability the model introduces into its predictions.</a:t>
            </a:r>
          </a:p>
          <a:p>
            <a:pPr lvl="1"/>
            <a:r>
              <a:rPr lang="en-US" dirty="0"/>
              <a:t>Low Temperature (0.0 - 0.5): This makes the model more deterministic and focused.</a:t>
            </a:r>
          </a:p>
          <a:p>
            <a:pPr lvl="1"/>
            <a:r>
              <a:rPr lang="en-US" dirty="0"/>
              <a:t>Medium Temperature (0.5 - 1.0): Provides a balance between randomness and determinism.</a:t>
            </a:r>
          </a:p>
          <a:p>
            <a:pPr lvl="1"/>
            <a:r>
              <a:rPr lang="en-US" dirty="0"/>
              <a:t>High Temperature (1.0 and above): Increases the randomness of the output. Higher values make the model more creative and diverse in its responses, but this can also lead to less coherence and more nonsensical or off-topic outputs.</a:t>
            </a:r>
          </a:p>
          <a:p>
            <a:endParaRPr lang="en-US" dirty="0"/>
          </a:p>
        </p:txBody>
      </p:sp>
      <p:pic>
        <p:nvPicPr>
          <p:cNvPr id="5122" name="Picture 2">
            <a:extLst>
              <a:ext uri="{FF2B5EF4-FFF2-40B4-BE49-F238E27FC236}">
                <a16:creationId xmlns:a16="http://schemas.microsoft.com/office/drawing/2014/main" id="{54FE30B0-500B-633C-C38B-487C40D42B7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88073" y="2312894"/>
            <a:ext cx="9326880"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741680"/>
      </p:ext>
    </p:extLst>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567322F3-0E91-2C35-CBB2-E24E06B0313C}"/>
            </a:ext>
          </a:extLst>
        </p:cNvPr>
        <p:cNvGrpSpPr/>
        <p:nvPr/>
      </p:nvGrpSpPr>
      <p:grpSpPr>
        <a:xfrm>
          <a:off x="0" y="0"/>
          <a:ext cx="0" cy="0"/>
          <a:chOff x="0" y="0"/>
          <a:chExt cx="0" cy="0"/>
        </a:xfrm>
      </p:grpSpPr>
      <p:pic>
        <p:nvPicPr>
          <p:cNvPr id="6158" name="Picture 615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1AA18A0-8D6E-5AE3-A6E6-A8B1FF5B5097}"/>
              </a:ext>
            </a:extLst>
          </p:cNvPr>
          <p:cNvSpPr>
            <a:spLocks noGrp="1"/>
          </p:cNvSpPr>
          <p:nvPr>
            <p:ph type="title"/>
          </p:nvPr>
        </p:nvSpPr>
        <p:spPr>
          <a:xfrm>
            <a:off x="680185" y="654818"/>
            <a:ext cx="10831632" cy="1411049"/>
          </a:xfrm>
        </p:spPr>
        <p:txBody>
          <a:bodyPr vert="horz" lIns="91440" tIns="45720" rIns="91440" bIns="45720" rtlCol="0" anchor="ctr">
            <a:noAutofit/>
          </a:bodyPr>
          <a:lstStyle/>
          <a:p>
            <a:pPr algn="ctr">
              <a:lnSpc>
                <a:spcPct val="90000"/>
              </a:lnSpc>
            </a:pPr>
            <a:r>
              <a:rPr lang="en-US" sz="4400" dirty="0"/>
              <a:t>Creating the form for input and output</a:t>
            </a:r>
          </a:p>
        </p:txBody>
      </p:sp>
      <p:pic>
        <p:nvPicPr>
          <p:cNvPr id="6146" name="Picture 2">
            <a:extLst>
              <a:ext uri="{FF2B5EF4-FFF2-40B4-BE49-F238E27FC236}">
                <a16:creationId xmlns:a16="http://schemas.microsoft.com/office/drawing/2014/main" id="{6A0F79E3-6EB8-602C-7730-26AC1BD9D386}"/>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3367351" y="2065867"/>
            <a:ext cx="5454122" cy="1963483"/>
          </a:xfrm>
          <a:prstGeom prst="roundRect">
            <a:avLst>
              <a:gd name="adj" fmla="val 6267"/>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9F0EBD6-72FF-0CEC-D949-08A8A1237560}"/>
              </a:ext>
            </a:extLst>
          </p:cNvPr>
          <p:cNvPicPr>
            <a:picLocks noChangeAspect="1"/>
          </p:cNvPicPr>
          <p:nvPr/>
        </p:nvPicPr>
        <p:blipFill>
          <a:blip r:embed="rId6"/>
          <a:stretch>
            <a:fillRect/>
          </a:stretch>
        </p:blipFill>
        <p:spPr>
          <a:xfrm>
            <a:off x="3367351" y="4338822"/>
            <a:ext cx="5454122" cy="174531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87813667"/>
      </p:ext>
    </p:extLst>
  </p:cSld>
  <p:clrMapOvr>
    <a:masterClrMapping/>
  </p:clrMapOvr>
  <p:transition spd="slow">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7FC9-E60D-A20C-D9C3-3E1C1BA1B0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C06357-D4D5-C91F-B83C-35B4E7146061}"/>
              </a:ext>
            </a:extLst>
          </p:cNvPr>
          <p:cNvSpPr>
            <a:spLocks noGrp="1"/>
          </p:cNvSpPr>
          <p:nvPr>
            <p:ph type="title"/>
          </p:nvPr>
        </p:nvSpPr>
        <p:spPr/>
        <p:txBody>
          <a:bodyPr>
            <a:normAutofit/>
          </a:bodyPr>
          <a:lstStyle/>
          <a:p>
            <a:pPr algn="ctr"/>
            <a:r>
              <a:rPr lang="en-US" sz="5400" dirty="0"/>
              <a:t>The code, the myth, the legend</a:t>
            </a:r>
          </a:p>
        </p:txBody>
      </p:sp>
      <p:pic>
        <p:nvPicPr>
          <p:cNvPr id="13" name="Content Placeholder 12" descr="A screenshot of a computer program&#10;&#10;AI-generated content may be incorrect.">
            <a:extLst>
              <a:ext uri="{FF2B5EF4-FFF2-40B4-BE49-F238E27FC236}">
                <a16:creationId xmlns:a16="http://schemas.microsoft.com/office/drawing/2014/main" id="{BDA88780-682D-81DC-E0B7-DEE59D4B246B}"/>
              </a:ext>
            </a:extLst>
          </p:cNvPr>
          <p:cNvPicPr>
            <a:picLocks noGrp="1" noChangeAspect="1"/>
          </p:cNvPicPr>
          <p:nvPr>
            <p:ph sz="half" idx="2"/>
          </p:nvPr>
        </p:nvPicPr>
        <p:blipFill>
          <a:blip r:embed="rId3"/>
          <a:stretch>
            <a:fillRect/>
          </a:stretch>
        </p:blipFill>
        <p:spPr>
          <a:xfrm>
            <a:off x="756190" y="2141538"/>
            <a:ext cx="4859531" cy="3649662"/>
          </a:xfrm>
        </p:spPr>
      </p:pic>
      <p:pic>
        <p:nvPicPr>
          <p:cNvPr id="11" name="Content Placeholder 10" descr="A screen shot of a computer program&#10;&#10;AI-generated content may be incorrect.">
            <a:extLst>
              <a:ext uri="{FF2B5EF4-FFF2-40B4-BE49-F238E27FC236}">
                <a16:creationId xmlns:a16="http://schemas.microsoft.com/office/drawing/2014/main" id="{77A2274E-9BE8-3888-BE93-35976D8A31EC}"/>
              </a:ext>
            </a:extLst>
          </p:cNvPr>
          <p:cNvPicPr>
            <a:picLocks noGrp="1" noChangeAspect="1"/>
          </p:cNvPicPr>
          <p:nvPr>
            <p:ph sz="half" idx="1"/>
          </p:nvPr>
        </p:nvPicPr>
        <p:blipFill>
          <a:blip r:embed="rId4"/>
          <a:stretch>
            <a:fillRect/>
          </a:stretch>
        </p:blipFill>
        <p:spPr>
          <a:xfrm>
            <a:off x="5953247" y="2141538"/>
            <a:ext cx="4863979" cy="3649662"/>
          </a:xfrm>
        </p:spPr>
      </p:pic>
    </p:spTree>
    <p:extLst>
      <p:ext uri="{BB962C8B-B14F-4D97-AF65-F5344CB8AC3E}">
        <p14:creationId xmlns:p14="http://schemas.microsoft.com/office/powerpoint/2010/main" val="1625876398"/>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4" name="Rectangle 13">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s foot on a rocky trail&#10;&#10;AI-generated content may be incorrect.">
            <a:extLst>
              <a:ext uri="{FF2B5EF4-FFF2-40B4-BE49-F238E27FC236}">
                <a16:creationId xmlns:a16="http://schemas.microsoft.com/office/drawing/2014/main" id="{DC590584-D03A-6CC2-C314-C120B997B224}"/>
              </a:ext>
            </a:extLst>
          </p:cNvPr>
          <p:cNvPicPr>
            <a:picLocks noChangeAspect="1"/>
          </p:cNvPicPr>
          <p:nvPr/>
        </p:nvPicPr>
        <p:blipFill>
          <a:blip r:embed="rId5">
            <a:alphaModFix amt="20000"/>
          </a:blip>
          <a:srcRect/>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DF5357F-2E6F-2B28-1E8B-9E629771C152}"/>
              </a:ext>
            </a:extLst>
          </p:cNvPr>
          <p:cNvSpPr>
            <a:spLocks noGrp="1"/>
          </p:cNvSpPr>
          <p:nvPr>
            <p:ph type="title"/>
          </p:nvPr>
        </p:nvSpPr>
        <p:spPr>
          <a:xfrm>
            <a:off x="3962399" y="1964267"/>
            <a:ext cx="7197726" cy="2421464"/>
          </a:xfrm>
        </p:spPr>
        <p:txBody>
          <a:bodyPr vert="horz" lIns="91440" tIns="45720" rIns="91440" bIns="45720" rtlCol="0" anchor="b">
            <a:normAutofit fontScale="90000"/>
          </a:bodyPr>
          <a:lstStyle/>
          <a:p>
            <a:pPr algn="r"/>
            <a:r>
              <a:rPr lang="en-US" sz="4400" dirty="0"/>
              <a:t>Let’s lean with it, rock with it, Lean with it, rock with it… Let’s run the application!</a:t>
            </a:r>
          </a:p>
        </p:txBody>
      </p:sp>
      <p:sp>
        <p:nvSpPr>
          <p:cNvPr id="4" name="Text Placeholder 3">
            <a:extLst>
              <a:ext uri="{FF2B5EF4-FFF2-40B4-BE49-F238E27FC236}">
                <a16:creationId xmlns:a16="http://schemas.microsoft.com/office/drawing/2014/main" id="{2CB91F97-5BA8-9BA4-D405-60FD529F5BA6}"/>
              </a:ext>
            </a:extLst>
          </p:cNvPr>
          <p:cNvSpPr>
            <a:spLocks noGrp="1"/>
          </p:cNvSpPr>
          <p:nvPr>
            <p:ph type="body" sz="half" idx="2"/>
          </p:nvPr>
        </p:nvSpPr>
        <p:spPr>
          <a:xfrm>
            <a:off x="3962399" y="4385732"/>
            <a:ext cx="7197726" cy="1405467"/>
          </a:xfrm>
        </p:spPr>
        <p:txBody>
          <a:bodyPr vert="horz" lIns="91440" tIns="45720" rIns="91440" bIns="45720" rtlCol="0" anchor="t">
            <a:normAutofit/>
          </a:bodyPr>
          <a:lstStyle/>
          <a:p>
            <a:pPr algn="r"/>
            <a:r>
              <a:rPr lang="en-US" sz="1800" dirty="0" err="1"/>
              <a:t>streamlit</a:t>
            </a:r>
            <a:r>
              <a:rPr lang="en-US" sz="1800" dirty="0"/>
              <a:t> run [</a:t>
            </a:r>
            <a:r>
              <a:rPr lang="en-US" sz="1800" dirty="0" err="1"/>
              <a:t>nameOfApp</a:t>
            </a:r>
            <a:r>
              <a:rPr lang="en-US" sz="1800" dirty="0"/>
              <a:t>].</a:t>
            </a:r>
            <a:r>
              <a:rPr lang="en-US" sz="1800" dirty="0" err="1"/>
              <a:t>py</a:t>
            </a:r>
            <a:endParaRPr lang="en-US" sz="1800" dirty="0"/>
          </a:p>
        </p:txBody>
      </p:sp>
    </p:spTree>
    <p:extLst>
      <p:ext uri="{BB962C8B-B14F-4D97-AF65-F5344CB8AC3E}">
        <p14:creationId xmlns:p14="http://schemas.microsoft.com/office/powerpoint/2010/main" val="253767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06D6677-29DF-9564-5829-0B1CF00E4A96}"/>
              </a:ext>
            </a:extLst>
          </p:cNvPr>
          <p:cNvSpPr>
            <a:spLocks noGrp="1"/>
          </p:cNvSpPr>
          <p:nvPr>
            <p:ph type="body" sz="half" idx="2"/>
          </p:nvPr>
        </p:nvSpPr>
        <p:spPr>
          <a:xfrm>
            <a:off x="685800" y="1718152"/>
            <a:ext cx="3554506" cy="3100847"/>
          </a:xfrm>
        </p:spPr>
        <p:txBody>
          <a:bodyPr>
            <a:normAutofit lnSpcReduction="10000"/>
          </a:bodyPr>
          <a:lstStyle/>
          <a:p>
            <a:r>
              <a:rPr lang="en-US" sz="2000" dirty="0"/>
              <a:t>When you execute</a:t>
            </a:r>
            <a:br>
              <a:rPr lang="en-US" sz="2000" dirty="0"/>
            </a:br>
            <a:endParaRPr lang="en-US" sz="2000" dirty="0"/>
          </a:p>
          <a:p>
            <a:r>
              <a:rPr lang="en-US" sz="2000" dirty="0"/>
              <a:t>to run the application,</a:t>
            </a:r>
            <a:br>
              <a:rPr lang="en-US" sz="2000" dirty="0"/>
            </a:br>
            <a:r>
              <a:rPr lang="en-US" sz="2000" dirty="0"/>
              <a:t>the following happens:</a:t>
            </a:r>
          </a:p>
          <a:p>
            <a:endParaRPr lang="en-US" sz="2000" dirty="0"/>
          </a:p>
          <a:p>
            <a:pPr marL="342900" indent="-342900">
              <a:buAutoNum type="arabicPeriod"/>
            </a:pPr>
            <a:r>
              <a:rPr lang="en-US" sz="2000" dirty="0"/>
              <a:t>The </a:t>
            </a:r>
            <a:r>
              <a:rPr lang="en-US" sz="2000" dirty="0" err="1"/>
              <a:t>Streamlit</a:t>
            </a:r>
            <a:r>
              <a:rPr lang="en-US" sz="2000" dirty="0"/>
              <a:t> server starts</a:t>
            </a:r>
          </a:p>
          <a:p>
            <a:pPr marL="342900" indent="-342900">
              <a:buAutoNum type="arabicPeriod"/>
            </a:pPr>
            <a:r>
              <a:rPr lang="en-US" sz="2000" dirty="0"/>
              <a:t>Code Execution</a:t>
            </a:r>
          </a:p>
          <a:p>
            <a:pPr marL="342900" indent="-342900">
              <a:buAutoNum type="arabicPeriod"/>
            </a:pPr>
            <a:r>
              <a:rPr lang="en-US" sz="2000" dirty="0"/>
              <a:t>Web Interface</a:t>
            </a:r>
          </a:p>
        </p:txBody>
      </p:sp>
      <p:pic>
        <p:nvPicPr>
          <p:cNvPr id="18" name="Picture 17">
            <a:extLst>
              <a:ext uri="{FF2B5EF4-FFF2-40B4-BE49-F238E27FC236}">
                <a16:creationId xmlns:a16="http://schemas.microsoft.com/office/drawing/2014/main" id="{2495318F-0516-283D-A541-4272FBBE7B4E}"/>
              </a:ext>
            </a:extLst>
          </p:cNvPr>
          <p:cNvPicPr>
            <a:picLocks noChangeAspect="1"/>
          </p:cNvPicPr>
          <p:nvPr/>
        </p:nvPicPr>
        <p:blipFill>
          <a:blip r:embed="rId3"/>
          <a:stretch>
            <a:fillRect/>
          </a:stretch>
        </p:blipFill>
        <p:spPr>
          <a:xfrm>
            <a:off x="4240306" y="750939"/>
            <a:ext cx="7772400" cy="5035275"/>
          </a:xfrm>
          <a:prstGeom prst="rect">
            <a:avLst/>
          </a:prstGeom>
        </p:spPr>
      </p:pic>
      <p:pic>
        <p:nvPicPr>
          <p:cNvPr id="23" name="Picture 22">
            <a:extLst>
              <a:ext uri="{FF2B5EF4-FFF2-40B4-BE49-F238E27FC236}">
                <a16:creationId xmlns:a16="http://schemas.microsoft.com/office/drawing/2014/main" id="{6256BAEF-5716-D83B-D8FC-3790A94D583A}"/>
              </a:ext>
            </a:extLst>
          </p:cNvPr>
          <p:cNvPicPr>
            <a:picLocks noChangeAspect="1"/>
          </p:cNvPicPr>
          <p:nvPr/>
        </p:nvPicPr>
        <p:blipFill>
          <a:blip r:embed="rId4"/>
          <a:stretch>
            <a:fillRect/>
          </a:stretch>
        </p:blipFill>
        <p:spPr>
          <a:xfrm>
            <a:off x="710041" y="2062562"/>
            <a:ext cx="3530265" cy="357907"/>
          </a:xfrm>
          <a:prstGeom prst="rect">
            <a:avLst/>
          </a:prstGeom>
        </p:spPr>
      </p:pic>
    </p:spTree>
    <p:extLst>
      <p:ext uri="{BB962C8B-B14F-4D97-AF65-F5344CB8AC3E}">
        <p14:creationId xmlns:p14="http://schemas.microsoft.com/office/powerpoint/2010/main" val="6856600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A9F1FA2-2D40-2781-FA33-799E472F3570}"/>
              </a:ext>
            </a:extLst>
          </p:cNvPr>
          <p:cNvSpPr>
            <a:spLocks noGrp="1"/>
          </p:cNvSpPr>
          <p:nvPr>
            <p:ph type="title"/>
          </p:nvPr>
        </p:nvSpPr>
        <p:spPr>
          <a:xfrm>
            <a:off x="646636" y="1499598"/>
            <a:ext cx="4789678" cy="3746634"/>
          </a:xfrm>
        </p:spPr>
        <p:txBody>
          <a:bodyPr vert="horz" lIns="91440" tIns="45720" rIns="91440" bIns="45720" rtlCol="0" anchor="b">
            <a:normAutofit/>
          </a:bodyPr>
          <a:lstStyle/>
          <a:p>
            <a:pPr algn="r"/>
            <a:r>
              <a:rPr lang="en-US" sz="7200" dirty="0"/>
              <a:t>Gratitude</a:t>
            </a:r>
            <a:br>
              <a:rPr lang="en-US" sz="7200" dirty="0"/>
            </a:br>
            <a:r>
              <a:rPr lang="en-US" sz="7200" dirty="0"/>
              <a:t>and</a:t>
            </a:r>
            <a:br>
              <a:rPr lang="en-US" sz="7200" dirty="0"/>
            </a:br>
            <a:r>
              <a:rPr lang="en-US" sz="7200" dirty="0"/>
              <a:t>thanks</a:t>
            </a:r>
          </a:p>
        </p:txBody>
      </p:sp>
      <p:pic>
        <p:nvPicPr>
          <p:cNvPr id="5" name="Content Placeholder 4" descr="Many colorful post-it notes with different languages&#10;&#10;AI-generated content may be incorrect.">
            <a:extLst>
              <a:ext uri="{FF2B5EF4-FFF2-40B4-BE49-F238E27FC236}">
                <a16:creationId xmlns:a16="http://schemas.microsoft.com/office/drawing/2014/main" id="{8F74ABA5-366A-AFC8-6A9E-3C79E23A514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076606" y="1607401"/>
            <a:ext cx="5471927" cy="363883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77312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341C76DF-5336-FBFB-A48E-134249CA92E7}"/>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cap="all" dirty="0">
                <a:solidFill>
                  <a:srgbClr val="FFFFFF"/>
                </a:solidFill>
              </a:rPr>
              <a:t>Thank you</a:t>
            </a:r>
          </a:p>
        </p:txBody>
      </p:sp>
      <p:sp>
        <p:nvSpPr>
          <p:cNvPr id="3" name="Text Placeholder 2">
            <a:extLst>
              <a:ext uri="{FF2B5EF4-FFF2-40B4-BE49-F238E27FC236}">
                <a16:creationId xmlns:a16="http://schemas.microsoft.com/office/drawing/2014/main" id="{60BD3DAD-5E45-51FE-7EB4-EECF1BF99C5C}"/>
              </a:ext>
            </a:extLst>
          </p:cNvPr>
          <p:cNvSpPr>
            <a:spLocks noGrp="1"/>
          </p:cNvSpPr>
          <p:nvPr>
            <p:ph type="body" idx="1"/>
          </p:nvPr>
        </p:nvSpPr>
        <p:spPr>
          <a:xfrm>
            <a:off x="486876" y="4851399"/>
            <a:ext cx="4513792" cy="914401"/>
          </a:xfrm>
        </p:spPr>
        <p:txBody>
          <a:bodyPr vert="horz" lIns="91440" tIns="45720" rIns="91440" bIns="45720" rtlCol="0" anchor="t">
            <a:normAutofit/>
          </a:bodyPr>
          <a:lstStyle/>
          <a:p>
            <a:pPr algn="r"/>
            <a:r>
              <a:rPr lang="en-US" sz="1800" dirty="0">
                <a:solidFill>
                  <a:srgbClr val="FFFFFF"/>
                </a:solidFill>
              </a:rPr>
              <a:t>Connect with me, Thao-Trang: </a:t>
            </a:r>
            <a:r>
              <a:rPr lang="en-US" sz="1800" dirty="0">
                <a:solidFill>
                  <a:srgbClr val="FFFFFF"/>
                </a:solidFill>
                <a:hlinkClick r:id="rId3"/>
              </a:rPr>
              <a:t>https://linkedin.com/in/thaotranghoang</a:t>
            </a:r>
            <a:r>
              <a:rPr lang="en-US" sz="1800" dirty="0">
                <a:solidFill>
                  <a:srgbClr val="FFFFFF"/>
                </a:solidFill>
              </a:rPr>
              <a:t>  </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Content Placeholder 5" descr="A close-up of a keyboard&#10;&#10;AI-generated content may be incorrect.">
            <a:extLst>
              <a:ext uri="{FF2B5EF4-FFF2-40B4-BE49-F238E27FC236}">
                <a16:creationId xmlns:a16="http://schemas.microsoft.com/office/drawing/2014/main" id="{8E6914B5-BAC1-448A-0695-F03A66C23FE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44068" y="2032000"/>
            <a:ext cx="4942706" cy="394180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Oval 4">
            <a:extLst>
              <a:ext uri="{FF2B5EF4-FFF2-40B4-BE49-F238E27FC236}">
                <a16:creationId xmlns:a16="http://schemas.microsoft.com/office/drawing/2014/main" id="{4FABCB15-34A7-8877-65C9-C190C7870382}"/>
              </a:ext>
            </a:extLst>
          </p:cNvPr>
          <p:cNvSpPr/>
          <p:nvPr/>
        </p:nvSpPr>
        <p:spPr>
          <a:xfrm>
            <a:off x="5827529" y="641886"/>
            <a:ext cx="6745472" cy="675399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3486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CD0460B7-B759-623F-E0A6-66533D0B830B}"/>
              </a:ext>
            </a:extLst>
          </p:cNvPr>
          <p:cNvSpPr>
            <a:spLocks noGrp="1"/>
          </p:cNvSpPr>
          <p:nvPr>
            <p:ph type="title"/>
          </p:nvPr>
        </p:nvSpPr>
        <p:spPr>
          <a:xfrm>
            <a:off x="4955458" y="639097"/>
            <a:ext cx="6593075" cy="1612490"/>
          </a:xfrm>
        </p:spPr>
        <p:txBody>
          <a:bodyPr vert="horz" lIns="91440" tIns="45720" rIns="91440" bIns="45720" rtlCol="0" anchor="ctr">
            <a:normAutofit/>
          </a:bodyPr>
          <a:lstStyle/>
          <a:p>
            <a:r>
              <a:rPr lang="en-US" sz="7200" dirty="0"/>
              <a:t>Introduction</a:t>
            </a:r>
          </a:p>
        </p:txBody>
      </p:sp>
      <p:pic>
        <p:nvPicPr>
          <p:cNvPr id="5" name="Ins193982976_a326dd2c957c4a82b01ca41dc264cddb.mp4">
            <a:hlinkClick r:id="" action="ppaction://media"/>
            <a:extLst>
              <a:ext uri="{FF2B5EF4-FFF2-40B4-BE49-F238E27FC236}">
                <a16:creationId xmlns:a16="http://schemas.microsoft.com/office/drawing/2014/main" id="{E8E062DC-571D-77C8-4841-F145EEEBB64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074053" y="639097"/>
            <a:ext cx="3136184"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19FE8EC3-52BE-414B-5629-BD9D9ADCC1B7}"/>
              </a:ext>
            </a:extLst>
          </p:cNvPr>
          <p:cNvSpPr>
            <a:spLocks noGrp="1"/>
          </p:cNvSpPr>
          <p:nvPr>
            <p:ph type="body" sz="half" idx="2"/>
          </p:nvPr>
        </p:nvSpPr>
        <p:spPr>
          <a:xfrm>
            <a:off x="4955458" y="2251587"/>
            <a:ext cx="6593075" cy="3972232"/>
          </a:xfrm>
        </p:spPr>
        <p:txBody>
          <a:bodyPr vert="horz" lIns="91440" tIns="45720" rIns="91440" bIns="45720" rtlCol="0" anchor="ctr">
            <a:normAutofit/>
          </a:bodyPr>
          <a:lstStyle/>
          <a:p>
            <a:pPr>
              <a:buFont typeface="Arial"/>
              <a:buChar char="•"/>
            </a:pPr>
            <a:r>
              <a:rPr lang="en-US" sz="2400" dirty="0"/>
              <a:t> Thao-Trang (Greek letter Tau + Tron the movie)</a:t>
            </a:r>
          </a:p>
          <a:p>
            <a:pPr>
              <a:buFont typeface="Arial"/>
              <a:buChar char="•"/>
            </a:pPr>
            <a:endParaRPr lang="en-US" sz="2400" dirty="0"/>
          </a:p>
          <a:p>
            <a:endParaRPr lang="en-US" sz="2400" dirty="0"/>
          </a:p>
          <a:p>
            <a:pPr>
              <a:buFont typeface="Arial"/>
              <a:buChar char="•"/>
            </a:pPr>
            <a:r>
              <a:rPr lang="en-US" sz="2400" dirty="0"/>
              <a:t> Background </a:t>
            </a:r>
          </a:p>
          <a:p>
            <a:pPr>
              <a:buFont typeface="Arial"/>
              <a:buChar char="•"/>
            </a:pPr>
            <a:endParaRPr lang="en-US" sz="2400" dirty="0"/>
          </a:p>
          <a:p>
            <a:pPr>
              <a:buFont typeface="Arial"/>
              <a:buChar char="•"/>
            </a:pPr>
            <a:endParaRPr lang="en-US" sz="2400" dirty="0"/>
          </a:p>
          <a:p>
            <a:pPr>
              <a:buFont typeface="Arial"/>
              <a:buChar char="•"/>
            </a:pPr>
            <a:endParaRPr lang="en-US" sz="2400" dirty="0"/>
          </a:p>
          <a:p>
            <a:pPr>
              <a:buFont typeface="Arial"/>
              <a:buChar char="•"/>
            </a:pPr>
            <a:endParaRPr lang="en-US" sz="2400" dirty="0"/>
          </a:p>
        </p:txBody>
      </p:sp>
      <p:sp>
        <p:nvSpPr>
          <p:cNvPr id="7" name="Rectangle 6">
            <a:extLst>
              <a:ext uri="{FF2B5EF4-FFF2-40B4-BE49-F238E27FC236}">
                <a16:creationId xmlns:a16="http://schemas.microsoft.com/office/drawing/2014/main" id="{3515F6BC-5092-F6AE-6043-2D5EC96A193A}"/>
              </a:ext>
            </a:extLst>
          </p:cNvPr>
          <p:cNvSpPr/>
          <p:nvPr/>
        </p:nvSpPr>
        <p:spPr>
          <a:xfrm>
            <a:off x="5230438" y="2811507"/>
            <a:ext cx="5784783" cy="866274"/>
          </a:xfrm>
          <a:prstGeom prst="rect">
            <a:avLst/>
          </a:prstGeom>
          <a:solidFill>
            <a:schemeClr val="lt1">
              <a:alpha val="63999"/>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0DC7315-0C2F-FCAE-CC6A-D68D3B63C9FF}"/>
              </a:ext>
            </a:extLst>
          </p:cNvPr>
          <p:cNvSpPr/>
          <p:nvPr/>
        </p:nvSpPr>
        <p:spPr>
          <a:xfrm>
            <a:off x="5230439" y="4237702"/>
            <a:ext cx="5784783" cy="1976833"/>
          </a:xfrm>
          <a:prstGeom prst="rect">
            <a:avLst/>
          </a:prstGeom>
          <a:solidFill>
            <a:schemeClr val="lt1">
              <a:alpha val="63999"/>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6440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3340FD9-62F6-F675-E996-3AA6D35ECE80}"/>
              </a:ext>
            </a:extLst>
          </p:cNvPr>
          <p:cNvSpPr>
            <a:spLocks noGrp="1"/>
          </p:cNvSpPr>
          <p:nvPr>
            <p:ph type="title"/>
          </p:nvPr>
        </p:nvSpPr>
        <p:spPr>
          <a:xfrm>
            <a:off x="1032933" y="4538133"/>
            <a:ext cx="10127192" cy="931341"/>
          </a:xfrm>
        </p:spPr>
        <p:txBody>
          <a:bodyPr vert="horz" lIns="91440" tIns="45720" rIns="91440" bIns="45720" rtlCol="0" anchor="b">
            <a:noAutofit/>
          </a:bodyPr>
          <a:lstStyle/>
          <a:p>
            <a:pPr algn="r"/>
            <a:r>
              <a:rPr lang="en-US" sz="7200" dirty="0"/>
              <a:t>What are we doing?</a:t>
            </a:r>
          </a:p>
        </p:txBody>
      </p:sp>
      <p:sp>
        <p:nvSpPr>
          <p:cNvPr id="4" name="Text Placeholder 3">
            <a:extLst>
              <a:ext uri="{FF2B5EF4-FFF2-40B4-BE49-F238E27FC236}">
                <a16:creationId xmlns:a16="http://schemas.microsoft.com/office/drawing/2014/main" id="{FDEBE35C-5605-61E8-1D22-F378895F1A4E}"/>
              </a:ext>
            </a:extLst>
          </p:cNvPr>
          <p:cNvSpPr>
            <a:spLocks noGrp="1"/>
          </p:cNvSpPr>
          <p:nvPr>
            <p:ph type="body" sz="half" idx="2"/>
          </p:nvPr>
        </p:nvSpPr>
        <p:spPr>
          <a:xfrm>
            <a:off x="2400300" y="5461009"/>
            <a:ext cx="8759825" cy="406391"/>
          </a:xfrm>
        </p:spPr>
        <p:txBody>
          <a:bodyPr vert="horz" lIns="91440" tIns="45720" rIns="91440" bIns="45720" rtlCol="0" anchor="t">
            <a:normAutofit/>
          </a:bodyPr>
          <a:lstStyle/>
          <a:p>
            <a:pPr algn="r"/>
            <a:r>
              <a:rPr lang="en-US" sz="1800" cap="all" dirty="0"/>
              <a:t>We are building a large language model (LLM) in the Python coding language!</a:t>
            </a:r>
          </a:p>
        </p:txBody>
      </p:sp>
      <p:pic>
        <p:nvPicPr>
          <p:cNvPr id="6" name="Content Placeholder 5" descr="A close-up of a blue background&#10;&#10;AI-generated content may be incorrect.">
            <a:extLst>
              <a:ext uri="{FF2B5EF4-FFF2-40B4-BE49-F238E27FC236}">
                <a16:creationId xmlns:a16="http://schemas.microsoft.com/office/drawing/2014/main" id="{2E4993BF-2D88-E0EF-007F-3A25CE534422}"/>
              </a:ext>
            </a:extLst>
          </p:cNvPr>
          <p:cNvPicPr>
            <a:picLocks noGrp="1" noChangeAspect="1"/>
          </p:cNvPicPr>
          <p:nvPr>
            <p:ph idx="1"/>
          </p:nvPr>
        </p:nvPicPr>
        <p:blipFill>
          <a:blip r:embed="rId5">
            <a:extLst>
              <a:ext uri="{837473B0-CC2E-450A-ABE3-18F120FF3D39}">
                <a1611:picAttrSrcUrl xmlns:a1611="http://schemas.microsoft.com/office/drawing/2016/11/main" r:id="rId6"/>
              </a:ext>
            </a:extLst>
          </a:blip>
          <a:srcRect t="17302" r="1" b="17304"/>
          <a:stretch/>
        </p:blipFill>
        <p:spPr>
          <a:xfrm>
            <a:off x="922867" y="645517"/>
            <a:ext cx="1034626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181185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 name="Title 4">
            <a:extLst>
              <a:ext uri="{FF2B5EF4-FFF2-40B4-BE49-F238E27FC236}">
                <a16:creationId xmlns:a16="http://schemas.microsoft.com/office/drawing/2014/main" id="{B3118E87-EF6D-4D7D-9C19-404CE95088AA}"/>
              </a:ext>
            </a:extLst>
          </p:cNvPr>
          <p:cNvSpPr>
            <a:spLocks noGrp="1"/>
          </p:cNvSpPr>
          <p:nvPr>
            <p:ph type="title"/>
          </p:nvPr>
        </p:nvSpPr>
        <p:spPr>
          <a:xfrm>
            <a:off x="4955458" y="639097"/>
            <a:ext cx="6593075" cy="1612490"/>
          </a:xfrm>
        </p:spPr>
        <p:txBody>
          <a:bodyPr vert="horz" lIns="91440" tIns="45720" rIns="91440" bIns="45720" rtlCol="0" anchor="ctr">
            <a:normAutofit/>
          </a:bodyPr>
          <a:lstStyle/>
          <a:p>
            <a:r>
              <a:rPr lang="en-US" sz="7200" dirty="0"/>
              <a:t>Prerequisites</a:t>
            </a:r>
          </a:p>
        </p:txBody>
      </p:sp>
      <p:pic>
        <p:nvPicPr>
          <p:cNvPr id="20" name="Content Placeholder 19" descr="A large library with many tables and books&#10;&#10;AI-generated content may be incorrect.">
            <a:extLst>
              <a:ext uri="{FF2B5EF4-FFF2-40B4-BE49-F238E27FC236}">
                <a16:creationId xmlns:a16="http://schemas.microsoft.com/office/drawing/2014/main" id="{46CC7030-6967-00A6-E7A3-4E4787D8CF57}"/>
              </a:ext>
            </a:extLst>
          </p:cNvPr>
          <p:cNvPicPr>
            <a:picLocks noGrp="1" noChangeAspect="1"/>
          </p:cNvPicPr>
          <p:nvPr>
            <p:ph idx="1"/>
          </p:nvPr>
        </p:nvPicPr>
        <p:blipFill>
          <a:blip r:embed="rId5">
            <a:extLst>
              <a:ext uri="{837473B0-CC2E-450A-ABE3-18F120FF3D39}">
                <a1611:picAttrSrcUrl xmlns:a1611="http://schemas.microsoft.com/office/drawing/2016/11/main" r:id="rId6"/>
              </a:ext>
            </a:extLst>
          </a:blip>
          <a:srcRect l="29327" r="25550" b="-2"/>
          <a:stretch/>
        </p:blipFill>
        <p:spPr>
          <a:xfrm>
            <a:off x="20" y="975"/>
            <a:ext cx="4635988" cy="6858000"/>
          </a:xfrm>
          <a:prstGeom prst="rect">
            <a:avLst/>
          </a:prstGeom>
        </p:spPr>
      </p:pic>
      <p:sp>
        <p:nvSpPr>
          <p:cNvPr id="9" name="Text Placeholder 8">
            <a:extLst>
              <a:ext uri="{FF2B5EF4-FFF2-40B4-BE49-F238E27FC236}">
                <a16:creationId xmlns:a16="http://schemas.microsoft.com/office/drawing/2014/main" id="{D22A859F-FC34-8EF6-C4BB-73DAC9259F4B}"/>
              </a:ext>
            </a:extLst>
          </p:cNvPr>
          <p:cNvSpPr>
            <a:spLocks noGrp="1"/>
          </p:cNvSpPr>
          <p:nvPr>
            <p:ph type="body" sz="half" idx="2"/>
          </p:nvPr>
        </p:nvSpPr>
        <p:spPr>
          <a:xfrm>
            <a:off x="4955458" y="2251587"/>
            <a:ext cx="6593075" cy="3972232"/>
          </a:xfrm>
        </p:spPr>
        <p:txBody>
          <a:bodyPr vert="horz" lIns="91440" tIns="45720" rIns="91440" bIns="45720" rtlCol="0" anchor="ctr">
            <a:normAutofit/>
          </a:bodyPr>
          <a:lstStyle/>
          <a:p>
            <a:pPr>
              <a:buFont typeface="Arial"/>
              <a:buChar char="•"/>
            </a:pPr>
            <a:r>
              <a:rPr lang="en-US" dirty="0"/>
              <a:t> Python (latest version at this moment in time is 3.13)</a:t>
            </a:r>
            <a:br>
              <a:rPr lang="en-US" dirty="0"/>
            </a:br>
            <a:r>
              <a:rPr lang="en-US" dirty="0"/>
              <a:t> </a:t>
            </a:r>
            <a:r>
              <a:rPr lang="en-US" u="sng" dirty="0">
                <a:hlinkClick r:id="rId7"/>
              </a:rPr>
              <a:t>https://www.python.org/</a:t>
            </a:r>
            <a:r>
              <a:rPr lang="en-US" dirty="0"/>
              <a:t> </a:t>
            </a:r>
          </a:p>
          <a:p>
            <a:pPr>
              <a:buFont typeface="Arial"/>
              <a:buChar char="•"/>
            </a:pPr>
            <a:r>
              <a:rPr lang="en-US" dirty="0"/>
              <a:t> OpenAI</a:t>
            </a:r>
            <a:br>
              <a:rPr lang="en-US" dirty="0"/>
            </a:br>
            <a:r>
              <a:rPr lang="en-US" dirty="0"/>
              <a:t> </a:t>
            </a:r>
            <a:r>
              <a:rPr lang="en-US" u="sng" dirty="0">
                <a:hlinkClick r:id="rId8"/>
              </a:rPr>
              <a:t>https://openai.com/</a:t>
            </a:r>
            <a:endParaRPr lang="en-US" dirty="0"/>
          </a:p>
          <a:p>
            <a:pPr>
              <a:buFont typeface="Arial"/>
              <a:buChar char="•"/>
            </a:pPr>
            <a:r>
              <a:rPr lang="en-US" dirty="0"/>
              <a:t> </a:t>
            </a:r>
            <a:r>
              <a:rPr lang="en-US" dirty="0" err="1"/>
              <a:t>LangChain</a:t>
            </a:r>
            <a:br>
              <a:rPr lang="en-US" dirty="0"/>
            </a:br>
            <a:r>
              <a:rPr lang="en-US" dirty="0"/>
              <a:t> </a:t>
            </a:r>
            <a:r>
              <a:rPr lang="en-US" u="sng" dirty="0">
                <a:hlinkClick r:id="rId9"/>
              </a:rPr>
              <a:t>https://www.langchain.com/</a:t>
            </a:r>
            <a:r>
              <a:rPr lang="en-US" dirty="0"/>
              <a:t> </a:t>
            </a:r>
          </a:p>
          <a:p>
            <a:pPr>
              <a:buFont typeface="Arial"/>
              <a:buChar char="•"/>
            </a:pPr>
            <a:r>
              <a:rPr lang="en-US" dirty="0"/>
              <a:t> </a:t>
            </a:r>
            <a:r>
              <a:rPr lang="en-US" dirty="0" err="1"/>
              <a:t>LangChain_Community</a:t>
            </a:r>
            <a:br>
              <a:rPr lang="en-US" dirty="0"/>
            </a:br>
            <a:r>
              <a:rPr lang="en-US" dirty="0"/>
              <a:t> </a:t>
            </a:r>
            <a:r>
              <a:rPr lang="en-US" u="sng" dirty="0">
                <a:hlinkClick r:id="rId10"/>
              </a:rPr>
              <a:t>https://www.langchain.com/community</a:t>
            </a:r>
            <a:r>
              <a:rPr lang="en-US" dirty="0"/>
              <a:t>  </a:t>
            </a:r>
          </a:p>
          <a:p>
            <a:pPr>
              <a:buFont typeface="Arial"/>
              <a:buChar char="•"/>
            </a:pPr>
            <a:r>
              <a:rPr lang="en-US" dirty="0"/>
              <a:t> </a:t>
            </a:r>
            <a:r>
              <a:rPr lang="en-US" dirty="0" err="1"/>
              <a:t>Streamlit</a:t>
            </a:r>
            <a:br>
              <a:rPr lang="en-US" dirty="0"/>
            </a:br>
            <a:r>
              <a:rPr lang="en-US" dirty="0"/>
              <a:t> </a:t>
            </a:r>
            <a:r>
              <a:rPr lang="en-US" u="sng" dirty="0">
                <a:hlinkClick r:id="rId11"/>
              </a:rPr>
              <a:t>https://streamlit.io/</a:t>
            </a:r>
            <a:r>
              <a:rPr lang="en-US" dirty="0"/>
              <a:t> </a:t>
            </a:r>
          </a:p>
          <a:p>
            <a:pPr>
              <a:buFont typeface="Arial"/>
              <a:buChar char="•"/>
            </a:pPr>
            <a:endParaRPr lang="en-US" dirty="0"/>
          </a:p>
        </p:txBody>
      </p:sp>
    </p:spTree>
    <p:extLst>
      <p:ext uri="{BB962C8B-B14F-4D97-AF65-F5344CB8AC3E}">
        <p14:creationId xmlns:p14="http://schemas.microsoft.com/office/powerpoint/2010/main" val="187604287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36" name="Picture 1035">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A38588F-21BE-C670-C5C6-9978877C4561}"/>
              </a:ext>
            </a:extLst>
          </p:cNvPr>
          <p:cNvSpPr>
            <a:spLocks noGrp="1"/>
          </p:cNvSpPr>
          <p:nvPr>
            <p:ph type="title"/>
          </p:nvPr>
        </p:nvSpPr>
        <p:spPr>
          <a:xfrm>
            <a:off x="619432" y="684592"/>
            <a:ext cx="3706762" cy="1608124"/>
          </a:xfrm>
        </p:spPr>
        <p:txBody>
          <a:bodyPr vert="horz" lIns="91440" tIns="45720" rIns="91440" bIns="45720" rtlCol="0" anchor="ctr">
            <a:noAutofit/>
          </a:bodyPr>
          <a:lstStyle/>
          <a:p>
            <a:r>
              <a:rPr lang="en-US" sz="4800" dirty="0"/>
              <a:t>Install</a:t>
            </a:r>
            <a:br>
              <a:rPr lang="en-US" sz="4800" dirty="0"/>
            </a:br>
            <a:r>
              <a:rPr lang="en-US" sz="4800" dirty="0"/>
              <a:t>python &amp; pip</a:t>
            </a:r>
          </a:p>
        </p:txBody>
      </p:sp>
      <p:pic>
        <p:nvPicPr>
          <p:cNvPr id="1030" name="Picture 6">
            <a:extLst>
              <a:ext uri="{FF2B5EF4-FFF2-40B4-BE49-F238E27FC236}">
                <a16:creationId xmlns:a16="http://schemas.microsoft.com/office/drawing/2014/main" id="{7547BD38-7D50-6E5B-1F64-E50351996ED7}"/>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4674690" y="1226961"/>
            <a:ext cx="6897878" cy="4259439"/>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3C4011A-026D-9AA9-D986-D657676593F5}"/>
              </a:ext>
            </a:extLst>
          </p:cNvPr>
          <p:cNvSpPr>
            <a:spLocks noGrp="1"/>
          </p:cNvSpPr>
          <p:nvPr>
            <p:ph type="body" sz="half" idx="2"/>
          </p:nvPr>
        </p:nvSpPr>
        <p:spPr>
          <a:xfrm>
            <a:off x="609962" y="2341065"/>
            <a:ext cx="3706762" cy="3832343"/>
          </a:xfrm>
        </p:spPr>
        <p:txBody>
          <a:bodyPr vert="horz" lIns="91440" tIns="45720" rIns="91440" bIns="45720" rtlCol="0" anchor="ctr">
            <a:normAutofit/>
          </a:bodyPr>
          <a:lstStyle/>
          <a:p>
            <a:pPr>
              <a:buFont typeface="Arial"/>
              <a:buChar char="•"/>
            </a:pPr>
            <a:r>
              <a:rPr lang="en-US" dirty="0"/>
              <a:t> Python (latest version is currently 3.13)</a:t>
            </a:r>
            <a:br>
              <a:rPr lang="en-US" dirty="0"/>
            </a:br>
            <a:r>
              <a:rPr lang="en-US" dirty="0"/>
              <a:t> </a:t>
            </a:r>
            <a:r>
              <a:rPr lang="en-US" u="sng" dirty="0">
                <a:hlinkClick r:id="rId6"/>
              </a:rPr>
              <a:t>https://www.python.org/</a:t>
            </a:r>
            <a:r>
              <a:rPr lang="en-US" dirty="0"/>
              <a:t> </a:t>
            </a:r>
          </a:p>
          <a:p>
            <a:endParaRPr lang="en-US" dirty="0"/>
          </a:p>
          <a:p>
            <a:pPr>
              <a:buFont typeface="Arial"/>
              <a:buChar char="•"/>
            </a:pPr>
            <a:r>
              <a:rPr lang="en-US" dirty="0"/>
              <a:t> Be sure to click the checkboxes for:</a:t>
            </a:r>
          </a:p>
          <a:p>
            <a:pPr lvl="1">
              <a:buFont typeface="Arial"/>
              <a:buChar char="•"/>
            </a:pPr>
            <a:r>
              <a:rPr lang="en-US" dirty="0"/>
              <a:t> “User admin privileges when installing </a:t>
            </a:r>
            <a:r>
              <a:rPr lang="en-US" dirty="0" err="1"/>
              <a:t>py.exe</a:t>
            </a:r>
            <a:r>
              <a:rPr lang="en-US" dirty="0"/>
              <a:t>”</a:t>
            </a:r>
          </a:p>
          <a:p>
            <a:pPr lvl="1">
              <a:buFont typeface="Arial"/>
              <a:buChar char="•"/>
            </a:pPr>
            <a:r>
              <a:rPr lang="en-US" dirty="0"/>
              <a:t> “Add </a:t>
            </a:r>
            <a:r>
              <a:rPr lang="en-US" dirty="0" err="1"/>
              <a:t>python.exe</a:t>
            </a:r>
            <a:r>
              <a:rPr lang="en-US" dirty="0"/>
              <a:t> to PATH”</a:t>
            </a:r>
          </a:p>
          <a:p>
            <a:pPr>
              <a:buFont typeface="Arial"/>
              <a:buChar char="•"/>
            </a:pPr>
            <a:endParaRPr lang="en-US" dirty="0"/>
          </a:p>
          <a:p>
            <a:pPr>
              <a:buFont typeface="Arial"/>
              <a:buChar char="•"/>
            </a:pPr>
            <a:endParaRPr lang="en-US" dirty="0"/>
          </a:p>
        </p:txBody>
      </p:sp>
      <p:sp>
        <p:nvSpPr>
          <p:cNvPr id="7" name="Rectangle 6">
            <a:extLst>
              <a:ext uri="{FF2B5EF4-FFF2-40B4-BE49-F238E27FC236}">
                <a16:creationId xmlns:a16="http://schemas.microsoft.com/office/drawing/2014/main" id="{96915B8C-A3BA-BDA0-39F5-0B1966A09E17}"/>
              </a:ext>
            </a:extLst>
          </p:cNvPr>
          <p:cNvSpPr/>
          <p:nvPr/>
        </p:nvSpPr>
        <p:spPr>
          <a:xfrm>
            <a:off x="6506585" y="4798194"/>
            <a:ext cx="3234088" cy="59676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654322"/>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8DCCE9A-15ED-C7CE-38D1-A722A367A4EB}"/>
              </a:ext>
            </a:extLst>
          </p:cNvPr>
          <p:cNvSpPr>
            <a:spLocks noGrp="1"/>
          </p:cNvSpPr>
          <p:nvPr>
            <p:ph type="title"/>
          </p:nvPr>
        </p:nvSpPr>
        <p:spPr>
          <a:xfrm>
            <a:off x="4955411" y="748716"/>
            <a:ext cx="5035707" cy="1612490"/>
          </a:xfrm>
        </p:spPr>
        <p:txBody>
          <a:bodyPr vert="horz" lIns="91440" tIns="45720" rIns="91440" bIns="45720" rtlCol="0" anchor="ctr">
            <a:normAutofit/>
          </a:bodyPr>
          <a:lstStyle/>
          <a:p>
            <a:r>
              <a:rPr lang="en-US" sz="3600" dirty="0"/>
              <a:t>Terminal goodies to meet the prerequisites</a:t>
            </a:r>
          </a:p>
        </p:txBody>
      </p:sp>
      <p:pic>
        <p:nvPicPr>
          <p:cNvPr id="9" name="Content Placeholder 8" descr="A black square with white text&#10;&#10;AI-generated content may be incorrect.">
            <a:extLst>
              <a:ext uri="{FF2B5EF4-FFF2-40B4-BE49-F238E27FC236}">
                <a16:creationId xmlns:a16="http://schemas.microsoft.com/office/drawing/2014/main" id="{37E95173-F9BF-D09B-E856-50CD720C8BC4}"/>
              </a:ext>
            </a:extLst>
          </p:cNvPr>
          <p:cNvPicPr>
            <a:picLocks noGrp="1" noChangeAspect="1"/>
          </p:cNvPicPr>
          <p:nvPr>
            <p:ph idx="1"/>
          </p:nvPr>
        </p:nvPicPr>
        <p:blipFill>
          <a:blip r:embed="rId4">
            <a:extLst>
              <a:ext uri="{837473B0-CC2E-450A-ABE3-18F120FF3D39}">
                <a1611:picAttrSrcUrl xmlns:a1611="http://schemas.microsoft.com/office/drawing/2016/11/main" r:id="rId5"/>
              </a:ext>
            </a:extLst>
          </a:blip>
          <a:srcRect r="2" b="3612"/>
          <a:stretch/>
        </p:blipFill>
        <p:spPr>
          <a:xfrm>
            <a:off x="643464" y="1500290"/>
            <a:ext cx="3997362" cy="38530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ED74C8C4-6EEF-E4FA-00F8-B9E4275628DA}"/>
              </a:ext>
            </a:extLst>
          </p:cNvPr>
          <p:cNvSpPr>
            <a:spLocks noGrp="1"/>
          </p:cNvSpPr>
          <p:nvPr>
            <p:ph type="body" sz="half" idx="2"/>
          </p:nvPr>
        </p:nvSpPr>
        <p:spPr>
          <a:xfrm>
            <a:off x="4955458" y="2251587"/>
            <a:ext cx="6593075" cy="3101756"/>
          </a:xfrm>
        </p:spPr>
        <p:txBody>
          <a:bodyPr vert="horz" lIns="91440" tIns="45720" rIns="91440" bIns="45720" rtlCol="0" anchor="ctr">
            <a:normAutofit/>
          </a:bodyPr>
          <a:lstStyle/>
          <a:p>
            <a:pPr>
              <a:buFont typeface="Arial"/>
              <a:buChar char="•"/>
            </a:pPr>
            <a:r>
              <a:rPr lang="en-US" dirty="0"/>
              <a:t> pip install </a:t>
            </a:r>
            <a:r>
              <a:rPr lang="en-US" dirty="0" err="1"/>
              <a:t>openai</a:t>
            </a:r>
            <a:endParaRPr lang="en-US" dirty="0"/>
          </a:p>
          <a:p>
            <a:pPr>
              <a:buFont typeface="Arial"/>
              <a:buChar char="•"/>
            </a:pPr>
            <a:r>
              <a:rPr lang="en-US" dirty="0"/>
              <a:t> pip install </a:t>
            </a:r>
            <a:r>
              <a:rPr lang="en-US" dirty="0" err="1"/>
              <a:t>langchain</a:t>
            </a:r>
            <a:endParaRPr lang="en-US" dirty="0"/>
          </a:p>
          <a:p>
            <a:pPr>
              <a:buFont typeface="Arial"/>
              <a:buChar char="•"/>
            </a:pPr>
            <a:r>
              <a:rPr lang="en-US" dirty="0"/>
              <a:t> pip install </a:t>
            </a:r>
            <a:r>
              <a:rPr lang="en-US" dirty="0" err="1"/>
              <a:t>langchain</a:t>
            </a:r>
            <a:r>
              <a:rPr lang="en-US" dirty="0"/>
              <a:t>-community</a:t>
            </a:r>
          </a:p>
          <a:p>
            <a:pPr>
              <a:buFont typeface="Arial"/>
              <a:buChar char="•"/>
            </a:pPr>
            <a:r>
              <a:rPr lang="en-US" dirty="0"/>
              <a:t> pip install </a:t>
            </a:r>
            <a:r>
              <a:rPr lang="en-US" dirty="0" err="1"/>
              <a:t>streamlit</a:t>
            </a:r>
            <a:endParaRPr lang="en-US" dirty="0"/>
          </a:p>
          <a:p>
            <a:pPr>
              <a:buFont typeface="Arial"/>
              <a:buChar char="•"/>
            </a:pPr>
            <a:endParaRPr lang="en-US" dirty="0"/>
          </a:p>
          <a:p>
            <a:pPr>
              <a:buFont typeface="Arial"/>
              <a:buChar char="•"/>
            </a:pPr>
            <a:r>
              <a:rPr lang="en-US" dirty="0"/>
              <a:t> Windows Users, if the above does not work, try:</a:t>
            </a:r>
          </a:p>
          <a:p>
            <a:pPr>
              <a:buFont typeface="Arial"/>
              <a:buChar char="•"/>
            </a:pPr>
            <a:r>
              <a:rPr lang="en-US" dirty="0"/>
              <a:t> </a:t>
            </a:r>
            <a:r>
              <a:rPr lang="en-US" dirty="0" err="1"/>
              <a:t>py</a:t>
            </a:r>
            <a:r>
              <a:rPr lang="en-US" dirty="0"/>
              <a:t> -m pip install [package]</a:t>
            </a:r>
          </a:p>
        </p:txBody>
      </p:sp>
    </p:spTree>
    <p:extLst>
      <p:ext uri="{BB962C8B-B14F-4D97-AF65-F5344CB8AC3E}">
        <p14:creationId xmlns:p14="http://schemas.microsoft.com/office/powerpoint/2010/main" val="18024398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827D36-539D-F131-158E-EEC34FC77B18}"/>
              </a:ext>
            </a:extLst>
          </p:cNvPr>
          <p:cNvSpPr>
            <a:spLocks noGrp="1"/>
          </p:cNvSpPr>
          <p:nvPr>
            <p:ph type="title"/>
          </p:nvPr>
        </p:nvSpPr>
        <p:spPr>
          <a:xfrm>
            <a:off x="643464" y="1406417"/>
            <a:ext cx="4416216" cy="3851383"/>
          </a:xfrm>
        </p:spPr>
        <p:txBody>
          <a:bodyPr vert="horz" lIns="91440" tIns="45720" rIns="91440" bIns="45720" rtlCol="0" anchor="ctr">
            <a:normAutofit/>
          </a:bodyPr>
          <a:lstStyle/>
          <a:p>
            <a:pPr>
              <a:lnSpc>
                <a:spcPct val="90000"/>
              </a:lnSpc>
            </a:pPr>
            <a:r>
              <a:rPr lang="en-US" sz="4000" dirty="0"/>
              <a:t>Create a project directory/folder to store your LLM app in</a:t>
            </a:r>
          </a:p>
        </p:txBody>
      </p:sp>
      <p:pic>
        <p:nvPicPr>
          <p:cNvPr id="6" name="Content Placeholder 5" descr="A purple folder with white paper&#10;&#10;AI-generated content may be incorrect.">
            <a:extLst>
              <a:ext uri="{FF2B5EF4-FFF2-40B4-BE49-F238E27FC236}">
                <a16:creationId xmlns:a16="http://schemas.microsoft.com/office/drawing/2014/main" id="{72D977C9-5108-9603-D20B-19E8CC732AA3}"/>
              </a:ext>
            </a:extLst>
          </p:cNvPr>
          <p:cNvPicPr>
            <a:picLocks noGrp="1" noChangeAspect="1"/>
          </p:cNvPicPr>
          <p:nvPr>
            <p:ph idx="1"/>
          </p:nvPr>
        </p:nvPicPr>
        <p:blipFill>
          <a:blip r:embed="rId4">
            <a:extLst>
              <a:ext uri="{837473B0-CC2E-450A-ABE3-18F120FF3D39}">
                <a1611:picAttrSrcUrl xmlns:a1611="http://schemas.microsoft.com/office/drawing/2016/11/main" r:id="rId5"/>
              </a:ext>
            </a:extLst>
          </a:blip>
          <a:stretch>
            <a:fillRect/>
          </a:stretch>
        </p:blipFill>
        <p:spPr>
          <a:xfrm>
            <a:off x="5577840" y="1278844"/>
            <a:ext cx="5622464" cy="385138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1938240"/>
      </p:ext>
    </p:extLst>
  </p:cSld>
  <p:clrMapOvr>
    <a:masterClrMapping/>
  </p:clrMapOvr>
  <mc:AlternateContent xmlns:mc="http://schemas.openxmlformats.org/markup-compatibility/2006">
    <mc:Choice xmlns:p14="http://schemas.microsoft.com/office/powerpoint/2010/main" Requires="p14">
      <p:transition spd="slow" p14:dur="3400">
        <p14:reveal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3238-6980-F92B-F3C8-54E889DAD1E5}"/>
              </a:ext>
            </a:extLst>
          </p:cNvPr>
          <p:cNvSpPr>
            <a:spLocks noGrp="1"/>
          </p:cNvSpPr>
          <p:nvPr>
            <p:ph type="title"/>
          </p:nvPr>
        </p:nvSpPr>
        <p:spPr/>
        <p:txBody>
          <a:bodyPr vert="horz" lIns="91440" tIns="45720" rIns="91440" bIns="45720" rtlCol="0" anchor="b">
            <a:normAutofit/>
          </a:bodyPr>
          <a:lstStyle/>
          <a:p>
            <a:pPr algn="ctr"/>
            <a:r>
              <a:rPr lang="en-US" sz="7200" dirty="0"/>
              <a:t>Dependencies file</a:t>
            </a:r>
          </a:p>
        </p:txBody>
      </p:sp>
      <p:pic>
        <p:nvPicPr>
          <p:cNvPr id="6" name="Content Placeholder 5" descr="A screenshot of a computer&#10;&#10;AI-generated content may be incorrect.">
            <a:extLst>
              <a:ext uri="{FF2B5EF4-FFF2-40B4-BE49-F238E27FC236}">
                <a16:creationId xmlns:a16="http://schemas.microsoft.com/office/drawing/2014/main" id="{C5A70168-B9D1-61E8-BA3B-52476D203ED5}"/>
              </a:ext>
            </a:extLst>
          </p:cNvPr>
          <p:cNvPicPr>
            <a:picLocks noGrp="1" noChangeAspect="1"/>
          </p:cNvPicPr>
          <p:nvPr>
            <p:ph sz="half" idx="1"/>
          </p:nvPr>
        </p:nvPicPr>
        <p:blipFill>
          <a:blip r:embed="rId3"/>
          <a:stretch>
            <a:fillRect/>
          </a:stretch>
        </p:blipFill>
        <p:spPr>
          <a:xfrm>
            <a:off x="756181" y="2581600"/>
            <a:ext cx="4376737" cy="26176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A38F899C-FA92-3469-3821-27CE5AE1CA54}"/>
              </a:ext>
            </a:extLst>
          </p:cNvPr>
          <p:cNvSpPr>
            <a:spLocks noGrp="1"/>
          </p:cNvSpPr>
          <p:nvPr>
            <p:ph sz="half" idx="2"/>
          </p:nvPr>
        </p:nvSpPr>
        <p:spPr>
          <a:xfrm>
            <a:off x="5399301" y="2669227"/>
            <a:ext cx="4995332" cy="2442411"/>
          </a:xfrm>
        </p:spPr>
        <p:txBody>
          <a:bodyPr vert="horz" lIns="91440" tIns="45720" rIns="91440" bIns="45720" rtlCol="0" anchor="t">
            <a:normAutofit/>
          </a:bodyPr>
          <a:lstStyle/>
          <a:p>
            <a:pPr algn="r"/>
            <a:r>
              <a:rPr lang="en-US" dirty="0"/>
              <a:t>First things first, let’s create that text file as a place to save the dependencies!</a:t>
            </a:r>
          </a:p>
          <a:p>
            <a:pPr algn="r"/>
            <a:endParaRPr lang="en-US" dirty="0"/>
          </a:p>
          <a:p>
            <a:pPr algn="r"/>
            <a:r>
              <a:rPr lang="en-US" dirty="0"/>
              <a:t>This can be done in any text editor of your choice, just save it as “</a:t>
            </a:r>
            <a:r>
              <a:rPr lang="en-US" dirty="0" err="1"/>
              <a:t>requirements.txt</a:t>
            </a:r>
            <a:r>
              <a:rPr lang="en-US" dirty="0"/>
              <a:t>”</a:t>
            </a:r>
          </a:p>
        </p:txBody>
      </p:sp>
    </p:spTree>
    <p:extLst>
      <p:ext uri="{BB962C8B-B14F-4D97-AF65-F5344CB8AC3E}">
        <p14:creationId xmlns:p14="http://schemas.microsoft.com/office/powerpoint/2010/main" val="33001906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2913</TotalTime>
  <Words>1460</Words>
  <Application>Microsoft Macintosh PowerPoint</Application>
  <PresentationFormat>Widescreen</PresentationFormat>
  <Paragraphs>118</Paragraphs>
  <Slides>20</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Calibri</vt:lpstr>
      <vt:lpstr>Calibri Light</vt:lpstr>
      <vt:lpstr>Open Sans</vt:lpstr>
      <vt:lpstr>Celestial</vt:lpstr>
      <vt:lpstr>A Beginner’s Guide to Building LLMs in Python</vt:lpstr>
      <vt:lpstr>Gratitude and thanks</vt:lpstr>
      <vt:lpstr>Introduction</vt:lpstr>
      <vt:lpstr>What are we doing?</vt:lpstr>
      <vt:lpstr>Prerequisites</vt:lpstr>
      <vt:lpstr>Install python &amp; pip</vt:lpstr>
      <vt:lpstr>Terminal goodies to meet the prerequisites</vt:lpstr>
      <vt:lpstr>Create a project directory/folder to store your LLM app in</vt:lpstr>
      <vt:lpstr>Dependencies file</vt:lpstr>
      <vt:lpstr>Code Defragmentation</vt:lpstr>
      <vt:lpstr>The code, the myth, the legend</vt:lpstr>
      <vt:lpstr>Import libraries</vt:lpstr>
      <vt:lpstr>Setting the title</vt:lpstr>
      <vt:lpstr>Create the sidebar Widget for OpenAI API KEY</vt:lpstr>
      <vt:lpstr>Defining a function to generate a response</vt:lpstr>
      <vt:lpstr>Creating the form for input and output</vt:lpstr>
      <vt:lpstr>The code, the myth, the legend</vt:lpstr>
      <vt:lpstr>Let’s lean with it, rock with it, Lean with it, rock with it… Let’s run the application!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Jeremy Sam</dc:creator>
  <cp:lastModifiedBy>Jeremy Sam</cp:lastModifiedBy>
  <cp:revision>13</cp:revision>
  <dcterms:created xsi:type="dcterms:W3CDTF">2025-03-26T01:00:43Z</dcterms:created>
  <dcterms:modified xsi:type="dcterms:W3CDTF">2025-03-28T01:34:23Z</dcterms:modified>
</cp:coreProperties>
</file>